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1.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Metadata/LabelInfo.xml" ContentType="application/vnd.ms-office.classificationlabel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openxmlformats.org/officeDocument/2006/relationships/custom-properties" Target="docProps/custom.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sldIdLst>
    <p:sldId id="491" r:id="rId2"/>
    <p:sldId id="419" r:id="rId3"/>
    <p:sldId id="493" r:id="rId4"/>
    <p:sldId id="490" r:id="rId5"/>
    <p:sldId id="494" r:id="rId6"/>
    <p:sldId id="269" r:id="rId7"/>
    <p:sldId id="421" r:id="rId8"/>
    <p:sldId id="290" r:id="rId9"/>
    <p:sldId id="289" r:id="rId10"/>
    <p:sldId id="399" r:id="rId11"/>
    <p:sldId id="402" r:id="rId12"/>
    <p:sldId id="403" r:id="rId13"/>
    <p:sldId id="405" r:id="rId14"/>
    <p:sldId id="451" r:id="rId15"/>
    <p:sldId id="471" r:id="rId16"/>
    <p:sldId id="472" r:id="rId17"/>
    <p:sldId id="474" r:id="rId18"/>
    <p:sldId id="473" r:id="rId19"/>
    <p:sldId id="258" r:id="rId20"/>
    <p:sldId id="259" r:id="rId21"/>
    <p:sldId id="260"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44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65"/>
    <p:restoredTop sz="94694"/>
  </p:normalViewPr>
  <p:slideViewPr>
    <p:cSldViewPr snapToGrid="0">
      <p:cViewPr varScale="1">
        <p:scale>
          <a:sx n="115" d="100"/>
          <a:sy n="115" d="100"/>
        </p:scale>
        <p:origin x="114" y="126"/>
      </p:cViewPr>
      <p:guideLst/>
    </p:cSldViewPr>
  </p:slideViewPr>
  <p:notesTextViewPr>
    <p:cViewPr>
      <p:scale>
        <a:sx n="1" d="1"/>
        <a:sy n="1" d="1"/>
      </p:scale>
      <p:origin x="0" y="0"/>
    </p:cViewPr>
  </p:notesTextViewPr>
  <p:sorterViewPr>
    <p:cViewPr>
      <p:scale>
        <a:sx n="100" d="100"/>
        <a:sy n="100" d="100"/>
      </p:scale>
      <p:origin x="0" y="-8307"/>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ustomXml" Target="../customXml/item1.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6A260-D360-7742-125D-6BCC81459EB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7630CB1-5E89-73BB-C752-E0CA25C34B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7EC2ED-6529-3602-128E-FC319BF3B226}"/>
              </a:ext>
            </a:extLst>
          </p:cNvPr>
          <p:cNvSpPr>
            <a:spLocks noGrp="1"/>
          </p:cNvSpPr>
          <p:nvPr>
            <p:ph type="dt" sz="half" idx="10"/>
          </p:nvPr>
        </p:nvSpPr>
        <p:spPr/>
        <p:txBody>
          <a:bodyPr/>
          <a:lstStyle/>
          <a:p>
            <a:fld id="{A0FB2D05-129C-4C5B-AE2B-3752FE91E617}" type="datetimeFigureOut">
              <a:rPr lang="en-US" smtClean="0"/>
              <a:t>6/2/2025</a:t>
            </a:fld>
            <a:endParaRPr lang="en-US"/>
          </a:p>
        </p:txBody>
      </p:sp>
      <p:sp>
        <p:nvSpPr>
          <p:cNvPr id="5" name="Footer Placeholder 4">
            <a:extLst>
              <a:ext uri="{FF2B5EF4-FFF2-40B4-BE49-F238E27FC236}">
                <a16:creationId xmlns:a16="http://schemas.microsoft.com/office/drawing/2014/main" id="{09F72871-5F03-C610-8516-39F3731D54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7E8097-733B-A9E6-C32A-79A563AF9B52}"/>
              </a:ext>
            </a:extLst>
          </p:cNvPr>
          <p:cNvSpPr>
            <a:spLocks noGrp="1"/>
          </p:cNvSpPr>
          <p:nvPr>
            <p:ph type="sldNum" sz="quarter" idx="12"/>
          </p:nvPr>
        </p:nvSpPr>
        <p:spPr/>
        <p:txBody>
          <a:bodyPr/>
          <a:lstStyle/>
          <a:p>
            <a:fld id="{2BB054AB-D7B5-4BDD-B8B4-1C0B43D41D36}" type="slidenum">
              <a:rPr lang="en-US" smtClean="0"/>
              <a:t>‹#›</a:t>
            </a:fld>
            <a:endParaRPr lang="en-US"/>
          </a:p>
        </p:txBody>
      </p:sp>
      <p:pic>
        <p:nvPicPr>
          <p:cNvPr id="7" name="Picture 6">
            <a:extLst>
              <a:ext uri="{FF2B5EF4-FFF2-40B4-BE49-F238E27FC236}">
                <a16:creationId xmlns:a16="http://schemas.microsoft.com/office/drawing/2014/main" id="{F574D8B0-D2E4-944C-909C-6E65BAB86399}"/>
              </a:ext>
            </a:extLst>
          </p:cNvPr>
          <p:cNvPicPr>
            <a:picLocks noChangeAspect="1"/>
          </p:cNvPicPr>
          <p:nvPr userDrawn="1"/>
        </p:nvPicPr>
        <p:blipFill>
          <a:blip r:embed="rId2"/>
          <a:stretch>
            <a:fillRect/>
          </a:stretch>
        </p:blipFill>
        <p:spPr>
          <a:xfrm>
            <a:off x="3028116" y="5473141"/>
            <a:ext cx="1416540" cy="1062405"/>
          </a:xfrm>
          <a:prstGeom prst="rect">
            <a:avLst/>
          </a:prstGeom>
        </p:spPr>
      </p:pic>
      <p:pic>
        <p:nvPicPr>
          <p:cNvPr id="8" name="Picture 7">
            <a:extLst>
              <a:ext uri="{FF2B5EF4-FFF2-40B4-BE49-F238E27FC236}">
                <a16:creationId xmlns:a16="http://schemas.microsoft.com/office/drawing/2014/main" id="{D66FB975-F6AE-867D-4AD9-D4B838298594}"/>
              </a:ext>
            </a:extLst>
          </p:cNvPr>
          <p:cNvPicPr>
            <a:picLocks noChangeAspect="1"/>
          </p:cNvPicPr>
          <p:nvPr userDrawn="1"/>
        </p:nvPicPr>
        <p:blipFill>
          <a:blip r:embed="rId3"/>
          <a:stretch>
            <a:fillRect/>
          </a:stretch>
        </p:blipFill>
        <p:spPr>
          <a:xfrm>
            <a:off x="623441" y="5735636"/>
            <a:ext cx="1801118" cy="527914"/>
          </a:xfrm>
          <a:prstGeom prst="rect">
            <a:avLst/>
          </a:prstGeom>
        </p:spPr>
      </p:pic>
      <p:pic>
        <p:nvPicPr>
          <p:cNvPr id="9" name="Picture 8">
            <a:extLst>
              <a:ext uri="{FF2B5EF4-FFF2-40B4-BE49-F238E27FC236}">
                <a16:creationId xmlns:a16="http://schemas.microsoft.com/office/drawing/2014/main" id="{FEEF27EC-36F1-D2F0-5E99-9EF6A528946C}"/>
              </a:ext>
            </a:extLst>
          </p:cNvPr>
          <p:cNvPicPr>
            <a:picLocks noChangeAspect="1"/>
          </p:cNvPicPr>
          <p:nvPr userDrawn="1"/>
        </p:nvPicPr>
        <p:blipFill>
          <a:blip r:embed="rId4"/>
          <a:stretch>
            <a:fillRect/>
          </a:stretch>
        </p:blipFill>
        <p:spPr>
          <a:xfrm>
            <a:off x="5005818" y="5536199"/>
            <a:ext cx="1508780" cy="890180"/>
          </a:xfrm>
          <a:prstGeom prst="rect">
            <a:avLst/>
          </a:prstGeom>
        </p:spPr>
      </p:pic>
      <p:pic>
        <p:nvPicPr>
          <p:cNvPr id="10" name="Picture 9">
            <a:extLst>
              <a:ext uri="{FF2B5EF4-FFF2-40B4-BE49-F238E27FC236}">
                <a16:creationId xmlns:a16="http://schemas.microsoft.com/office/drawing/2014/main" id="{536BB947-D93C-E829-2317-474D9EC10031}"/>
              </a:ext>
            </a:extLst>
          </p:cNvPr>
          <p:cNvPicPr>
            <a:picLocks noChangeAspect="1"/>
          </p:cNvPicPr>
          <p:nvPr userDrawn="1"/>
        </p:nvPicPr>
        <p:blipFill>
          <a:blip r:embed="rId5"/>
          <a:stretch>
            <a:fillRect/>
          </a:stretch>
        </p:blipFill>
        <p:spPr>
          <a:xfrm>
            <a:off x="9045132" y="5349875"/>
            <a:ext cx="2667000" cy="1397000"/>
          </a:xfrm>
          <a:prstGeom prst="rect">
            <a:avLst/>
          </a:prstGeom>
        </p:spPr>
      </p:pic>
      <p:pic>
        <p:nvPicPr>
          <p:cNvPr id="11" name="Picture 10">
            <a:extLst>
              <a:ext uri="{FF2B5EF4-FFF2-40B4-BE49-F238E27FC236}">
                <a16:creationId xmlns:a16="http://schemas.microsoft.com/office/drawing/2014/main" id="{B7890826-9BAC-19E3-E2C9-51EAB3AA05B5}"/>
              </a:ext>
            </a:extLst>
          </p:cNvPr>
          <p:cNvPicPr>
            <a:picLocks noChangeAspect="1"/>
          </p:cNvPicPr>
          <p:nvPr userDrawn="1"/>
        </p:nvPicPr>
        <p:blipFill>
          <a:blip r:embed="rId6"/>
          <a:stretch>
            <a:fillRect/>
          </a:stretch>
        </p:blipFill>
        <p:spPr>
          <a:xfrm>
            <a:off x="7118155" y="5602824"/>
            <a:ext cx="1323420" cy="926787"/>
          </a:xfrm>
          <a:prstGeom prst="rect">
            <a:avLst/>
          </a:prstGeom>
        </p:spPr>
      </p:pic>
    </p:spTree>
    <p:extLst>
      <p:ext uri="{BB962C8B-B14F-4D97-AF65-F5344CB8AC3E}">
        <p14:creationId xmlns:p14="http://schemas.microsoft.com/office/powerpoint/2010/main" val="36050671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53DDF-4E30-8C49-1A82-8D6DAA20E95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2E5F820-BA04-0C1E-2297-6DC6C208C53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74D51E-C663-ABF6-DBEB-5A2A96700A92}"/>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5" name="Footer Placeholder 4">
            <a:extLst>
              <a:ext uri="{FF2B5EF4-FFF2-40B4-BE49-F238E27FC236}">
                <a16:creationId xmlns:a16="http://schemas.microsoft.com/office/drawing/2014/main" id="{ADAB4404-E639-5A90-1E10-9587AD6CC4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5E84F3-F6DF-C768-511F-FE8B4261A3F8}"/>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7" name="Picture 6">
            <a:extLst>
              <a:ext uri="{FF2B5EF4-FFF2-40B4-BE49-F238E27FC236}">
                <a16:creationId xmlns:a16="http://schemas.microsoft.com/office/drawing/2014/main" id="{F03A9C8E-57CA-F272-EB5C-F85EA2D3A6CE}"/>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34572169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84147F-670B-456C-C5A3-B3275510233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CC40474-7498-7647-9C66-4DB45FC8861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25A726-50C7-731A-9FB6-3BCE3CDEF940}"/>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5" name="Footer Placeholder 4">
            <a:extLst>
              <a:ext uri="{FF2B5EF4-FFF2-40B4-BE49-F238E27FC236}">
                <a16:creationId xmlns:a16="http://schemas.microsoft.com/office/drawing/2014/main" id="{0AAB6F75-67D9-8124-845D-4D0ABE25675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A61CE4-A018-D721-0BDB-6B31B74BE8BB}"/>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7" name="Picture 6">
            <a:extLst>
              <a:ext uri="{FF2B5EF4-FFF2-40B4-BE49-F238E27FC236}">
                <a16:creationId xmlns:a16="http://schemas.microsoft.com/office/drawing/2014/main" id="{971217D7-D490-7F37-B673-E0AB18B150B9}"/>
              </a:ext>
            </a:extLst>
          </p:cNvPr>
          <p:cNvPicPr>
            <a:picLocks noChangeAspect="1"/>
          </p:cNvPicPr>
          <p:nvPr userDrawn="1"/>
        </p:nvPicPr>
        <p:blipFill>
          <a:blip r:embed="rId2"/>
          <a:stretch>
            <a:fillRect/>
          </a:stretch>
        </p:blipFill>
        <p:spPr>
          <a:xfrm rot="5400000">
            <a:off x="8833385" y="3499384"/>
            <a:ext cx="6036194" cy="681037"/>
          </a:xfrm>
          <a:prstGeom prst="rect">
            <a:avLst/>
          </a:prstGeom>
        </p:spPr>
      </p:pic>
    </p:spTree>
    <p:extLst>
      <p:ext uri="{BB962C8B-B14F-4D97-AF65-F5344CB8AC3E}">
        <p14:creationId xmlns:p14="http://schemas.microsoft.com/office/powerpoint/2010/main" val="1561865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E67AF5-52F6-DDC0-0241-F55EE0B5D35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199176D-79DB-9AB3-D9B0-9C72E458226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ED8F3B-333F-3484-8CD9-EB7C64435BDE}"/>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5" name="Footer Placeholder 4">
            <a:extLst>
              <a:ext uri="{FF2B5EF4-FFF2-40B4-BE49-F238E27FC236}">
                <a16:creationId xmlns:a16="http://schemas.microsoft.com/office/drawing/2014/main" id="{C9EB39B8-27AE-D8E6-938A-67FA602BD98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1B2F562-F89E-7376-74A0-255BCE0F0B18}"/>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7" name="Picture 6">
            <a:extLst>
              <a:ext uri="{FF2B5EF4-FFF2-40B4-BE49-F238E27FC236}">
                <a16:creationId xmlns:a16="http://schemas.microsoft.com/office/drawing/2014/main" id="{F2C30A4B-1907-29C1-9A64-A53AA4D5514A}"/>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3915070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9FCE65-BC36-FE03-D7C7-A78508B1BF7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235F896-F47F-5CC6-0577-9606203ABEF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E8F8A64-28DF-FBB2-F4FB-7EDECE84F70F}"/>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5" name="Footer Placeholder 4">
            <a:extLst>
              <a:ext uri="{FF2B5EF4-FFF2-40B4-BE49-F238E27FC236}">
                <a16:creationId xmlns:a16="http://schemas.microsoft.com/office/drawing/2014/main" id="{37593C8E-F9F0-B5B0-627A-46C9FC36917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CD3C57-E312-07C5-DBAF-AB83C118D40D}"/>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7" name="Picture 6">
            <a:extLst>
              <a:ext uri="{FF2B5EF4-FFF2-40B4-BE49-F238E27FC236}">
                <a16:creationId xmlns:a16="http://schemas.microsoft.com/office/drawing/2014/main" id="{32B43BB6-C12A-DC20-CCE2-F2EB7F03AB62}"/>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17972680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808308-7C6F-F92D-64CB-07CAE503A2D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95C8AA-AD32-11F2-0923-36771B1C5D64}"/>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DCBD61A-0191-64C4-566C-3B6E3ECE3F6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9C8E9C9-AB1D-B8DC-256E-81DEB500A7E7}"/>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6" name="Footer Placeholder 5">
            <a:extLst>
              <a:ext uri="{FF2B5EF4-FFF2-40B4-BE49-F238E27FC236}">
                <a16:creationId xmlns:a16="http://schemas.microsoft.com/office/drawing/2014/main" id="{DD1ADB1A-AC48-29A3-FA1C-6B3A961687B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B5D009-3665-C0EA-7721-9A3BED5930FC}"/>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8" name="Picture 7">
            <a:extLst>
              <a:ext uri="{FF2B5EF4-FFF2-40B4-BE49-F238E27FC236}">
                <a16:creationId xmlns:a16="http://schemas.microsoft.com/office/drawing/2014/main" id="{8F2CD19F-2B0A-6C41-F9DF-05EA6FEAFB17}"/>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3212195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AE55A-4487-83EC-5808-CEE6882F3D2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D9F3266-B943-DDC4-D936-84074B08AE3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99D47B1-6987-9B54-6BB7-D489CC5AB88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FBCF094-FDB8-8F7C-F2FC-DF4225FF889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818580D-1927-6CD5-331E-4FCC97F6B5F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C3868E-3B9B-1498-9853-81A87D264A2D}"/>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8" name="Footer Placeholder 7">
            <a:extLst>
              <a:ext uri="{FF2B5EF4-FFF2-40B4-BE49-F238E27FC236}">
                <a16:creationId xmlns:a16="http://schemas.microsoft.com/office/drawing/2014/main" id="{E03792BF-44EE-A92F-0178-5BA0E2EA077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1636F92-1B5D-308D-B0BD-34AC7E7D55B9}"/>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10" name="Picture 9">
            <a:extLst>
              <a:ext uri="{FF2B5EF4-FFF2-40B4-BE49-F238E27FC236}">
                <a16:creationId xmlns:a16="http://schemas.microsoft.com/office/drawing/2014/main" id="{83792E62-0853-1453-7630-3552BB96FEFF}"/>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5960513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CE66A-A0AB-F9D9-EE4F-4A00160A64E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1144451-2740-4919-593C-655960E48C6C}"/>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4" name="Footer Placeholder 3">
            <a:extLst>
              <a:ext uri="{FF2B5EF4-FFF2-40B4-BE49-F238E27FC236}">
                <a16:creationId xmlns:a16="http://schemas.microsoft.com/office/drawing/2014/main" id="{34B0C8FD-D9AA-C921-549C-5B9CE257FDC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DB12CC2-0948-8F19-36B7-4CB0421EC057}"/>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6" name="Picture 5">
            <a:extLst>
              <a:ext uri="{FF2B5EF4-FFF2-40B4-BE49-F238E27FC236}">
                <a16:creationId xmlns:a16="http://schemas.microsoft.com/office/drawing/2014/main" id="{EA3434AD-30F4-5F19-FC01-EE680FDB9D82}"/>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783910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8BF8C4F-A8DE-7209-614F-5BBFF8C4637A}"/>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3" name="Footer Placeholder 2">
            <a:extLst>
              <a:ext uri="{FF2B5EF4-FFF2-40B4-BE49-F238E27FC236}">
                <a16:creationId xmlns:a16="http://schemas.microsoft.com/office/drawing/2014/main" id="{C2F4EAEC-9814-1091-4A64-9A747F7815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D48BA93-0054-790B-A774-C6476BF1AD07}"/>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5" name="Picture 4">
            <a:extLst>
              <a:ext uri="{FF2B5EF4-FFF2-40B4-BE49-F238E27FC236}">
                <a16:creationId xmlns:a16="http://schemas.microsoft.com/office/drawing/2014/main" id="{696465D1-3271-CADE-6E99-079EDF0BF513}"/>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4166673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98EA6-FA17-9411-D4A3-1CE1E7F3526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E35160E7-84ED-B080-E3AD-743E54E90B7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8E251C2-BE73-C2DE-C380-6DAE57A579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0ADE316-1611-BE52-E021-3C9871C2CC53}"/>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6" name="Footer Placeholder 5">
            <a:extLst>
              <a:ext uri="{FF2B5EF4-FFF2-40B4-BE49-F238E27FC236}">
                <a16:creationId xmlns:a16="http://schemas.microsoft.com/office/drawing/2014/main" id="{34BA284D-BE9E-5B58-AA9A-F1AFC62D02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AD398E0-6169-F2ED-63F8-07B1A87E2873}"/>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8" name="Picture 7">
            <a:extLst>
              <a:ext uri="{FF2B5EF4-FFF2-40B4-BE49-F238E27FC236}">
                <a16:creationId xmlns:a16="http://schemas.microsoft.com/office/drawing/2014/main" id="{771B66B0-DAF9-F68D-AB34-0B82186C315A}"/>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1153972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4D2DA4-0583-29BF-5D3D-34E026E82A0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DC30B3E-646D-B7D1-3B3C-CE4EFF6BC55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4CBAAB6-B503-C7B8-B576-0DA689D51A7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6AD326C-49BB-54D1-9EE2-736F8D2654F5}"/>
              </a:ext>
            </a:extLst>
          </p:cNvPr>
          <p:cNvSpPr>
            <a:spLocks noGrp="1"/>
          </p:cNvSpPr>
          <p:nvPr>
            <p:ph type="dt" sz="half" idx="10"/>
          </p:nvPr>
        </p:nvSpPr>
        <p:spPr/>
        <p:txBody>
          <a:bodyPr/>
          <a:lstStyle/>
          <a:p>
            <a:fld id="{3065192E-8135-B045-BE53-0C56353081FC}" type="datetimeFigureOut">
              <a:rPr lang="en-US" smtClean="0"/>
              <a:t>6/2/2025</a:t>
            </a:fld>
            <a:endParaRPr lang="en-US"/>
          </a:p>
        </p:txBody>
      </p:sp>
      <p:sp>
        <p:nvSpPr>
          <p:cNvPr id="6" name="Footer Placeholder 5">
            <a:extLst>
              <a:ext uri="{FF2B5EF4-FFF2-40B4-BE49-F238E27FC236}">
                <a16:creationId xmlns:a16="http://schemas.microsoft.com/office/drawing/2014/main" id="{8456E70C-7622-D1A4-9C35-8F37578840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2EAB9F-87FF-8AB5-06C5-721032E3B068}"/>
              </a:ext>
            </a:extLst>
          </p:cNvPr>
          <p:cNvSpPr>
            <a:spLocks noGrp="1"/>
          </p:cNvSpPr>
          <p:nvPr>
            <p:ph type="sldNum" sz="quarter" idx="12"/>
          </p:nvPr>
        </p:nvSpPr>
        <p:spPr/>
        <p:txBody>
          <a:bodyPr/>
          <a:lstStyle/>
          <a:p>
            <a:fld id="{9C5995DA-3AE8-5E4D-BB70-BBEE4893EF73}" type="slidenum">
              <a:rPr lang="en-US" smtClean="0"/>
              <a:t>‹#›</a:t>
            </a:fld>
            <a:endParaRPr lang="en-US"/>
          </a:p>
        </p:txBody>
      </p:sp>
      <p:pic>
        <p:nvPicPr>
          <p:cNvPr id="8" name="Picture 7">
            <a:extLst>
              <a:ext uri="{FF2B5EF4-FFF2-40B4-BE49-F238E27FC236}">
                <a16:creationId xmlns:a16="http://schemas.microsoft.com/office/drawing/2014/main" id="{569DC1D8-EFAB-6737-A386-6B14434D867D}"/>
              </a:ext>
            </a:extLst>
          </p:cNvPr>
          <p:cNvPicPr>
            <a:picLocks noChangeAspect="1"/>
          </p:cNvPicPr>
          <p:nvPr userDrawn="1"/>
        </p:nvPicPr>
        <p:blipFill>
          <a:blip r:embed="rId2"/>
          <a:stretch>
            <a:fillRect/>
          </a:stretch>
        </p:blipFill>
        <p:spPr>
          <a:xfrm>
            <a:off x="4038600" y="0"/>
            <a:ext cx="8153400" cy="681037"/>
          </a:xfrm>
          <a:prstGeom prst="rect">
            <a:avLst/>
          </a:prstGeom>
        </p:spPr>
      </p:pic>
    </p:spTree>
    <p:extLst>
      <p:ext uri="{BB962C8B-B14F-4D97-AF65-F5344CB8AC3E}">
        <p14:creationId xmlns:p14="http://schemas.microsoft.com/office/powerpoint/2010/main" val="1862889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6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2BC1544-FDA7-691A-09BD-DDA05CD2E0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170232F-7B2A-C650-3AFB-A41C2894750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63693C-C3C8-CC56-E814-F850382519A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065192E-8135-B045-BE53-0C56353081FC}" type="datetimeFigureOut">
              <a:rPr lang="en-US" smtClean="0"/>
              <a:t>6/2/2025</a:t>
            </a:fld>
            <a:endParaRPr lang="en-US"/>
          </a:p>
        </p:txBody>
      </p:sp>
      <p:sp>
        <p:nvSpPr>
          <p:cNvPr id="5" name="Footer Placeholder 4">
            <a:extLst>
              <a:ext uri="{FF2B5EF4-FFF2-40B4-BE49-F238E27FC236}">
                <a16:creationId xmlns:a16="http://schemas.microsoft.com/office/drawing/2014/main" id="{47BC2CEE-BC03-1221-84C2-9009D296408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7252438A-6F29-CDD8-62ED-EEF3EBDC5A8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C5995DA-3AE8-5E4D-BB70-BBEE4893EF73}" type="slidenum">
              <a:rPr lang="en-US" smtClean="0"/>
              <a:t>‹#›</a:t>
            </a:fld>
            <a:endParaRPr lang="en-US"/>
          </a:p>
        </p:txBody>
      </p:sp>
      <p:pic>
        <p:nvPicPr>
          <p:cNvPr id="7" name="Picture 6">
            <a:extLst>
              <a:ext uri="{FF2B5EF4-FFF2-40B4-BE49-F238E27FC236}">
                <a16:creationId xmlns:a16="http://schemas.microsoft.com/office/drawing/2014/main" id="{AB742B57-1FEC-B6EB-DC0C-801551AE0E41}"/>
              </a:ext>
            </a:extLst>
          </p:cNvPr>
          <p:cNvPicPr>
            <a:picLocks noChangeAspect="1"/>
          </p:cNvPicPr>
          <p:nvPr userDrawn="1"/>
        </p:nvPicPr>
        <p:blipFill>
          <a:blip r:embed="rId13"/>
          <a:stretch>
            <a:fillRect/>
          </a:stretch>
        </p:blipFill>
        <p:spPr>
          <a:xfrm>
            <a:off x="4038600" y="0"/>
            <a:ext cx="8153400" cy="681037"/>
          </a:xfrm>
          <a:prstGeom prst="rect">
            <a:avLst/>
          </a:prstGeom>
        </p:spPr>
      </p:pic>
    </p:spTree>
    <p:extLst>
      <p:ext uri="{BB962C8B-B14F-4D97-AF65-F5344CB8AC3E}">
        <p14:creationId xmlns:p14="http://schemas.microsoft.com/office/powerpoint/2010/main" val="41472709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A94437"/>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F11FACC-DC07-4093-0CFF-ADC2E2E03064}"/>
              </a:ext>
            </a:extLst>
          </p:cNvPr>
          <p:cNvPicPr>
            <a:picLocks noChangeAspect="1"/>
          </p:cNvPicPr>
          <p:nvPr/>
        </p:nvPicPr>
        <p:blipFill>
          <a:blip r:embed="rId2"/>
          <a:stretch>
            <a:fillRect/>
          </a:stretch>
        </p:blipFill>
        <p:spPr>
          <a:xfrm>
            <a:off x="1294756" y="0"/>
            <a:ext cx="10968681" cy="1122363"/>
          </a:xfrm>
          <a:prstGeom prst="rect">
            <a:avLst/>
          </a:prstGeom>
        </p:spPr>
      </p:pic>
      <p:sp>
        <p:nvSpPr>
          <p:cNvPr id="2" name="Title 1">
            <a:extLst>
              <a:ext uri="{FF2B5EF4-FFF2-40B4-BE49-F238E27FC236}">
                <a16:creationId xmlns:a16="http://schemas.microsoft.com/office/drawing/2014/main" id="{8D1B8718-732B-EA72-3379-26F8EEFE1B87}"/>
              </a:ext>
            </a:extLst>
          </p:cNvPr>
          <p:cNvSpPr>
            <a:spLocks noGrp="1"/>
          </p:cNvSpPr>
          <p:nvPr>
            <p:ph type="ctrTitle"/>
          </p:nvPr>
        </p:nvSpPr>
        <p:spPr>
          <a:xfrm>
            <a:off x="3605283" y="1751431"/>
            <a:ext cx="5381767" cy="1388269"/>
          </a:xfrm>
        </p:spPr>
        <p:txBody>
          <a:bodyPr>
            <a:normAutofit fontScale="90000"/>
          </a:bodyPr>
          <a:lstStyle/>
          <a:p>
            <a:r>
              <a:rPr lang="en-US" sz="6600" dirty="0"/>
              <a:t>MHA Nation Drones Camp</a:t>
            </a:r>
            <a:br>
              <a:rPr lang="en-US" sz="6600" dirty="0"/>
            </a:br>
            <a:r>
              <a:rPr lang="en-US" sz="6600" dirty="0"/>
              <a:t>2025</a:t>
            </a:r>
          </a:p>
        </p:txBody>
      </p:sp>
      <p:pic>
        <p:nvPicPr>
          <p:cNvPr id="1026" name="Picture 2" descr="Image result for telios drone">
            <a:extLst>
              <a:ext uri="{FF2B5EF4-FFF2-40B4-BE49-F238E27FC236}">
                <a16:creationId xmlns:a16="http://schemas.microsoft.com/office/drawing/2014/main" id="{665D3C9D-34AC-94D9-BBBE-81C65055BF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203" y="2375769"/>
            <a:ext cx="3669167" cy="278599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26D9AC03-EF36-8BD4-D2F8-0A1288D8B917}"/>
              </a:ext>
            </a:extLst>
          </p:cNvPr>
          <p:cNvPicPr>
            <a:picLocks noChangeAspect="1"/>
          </p:cNvPicPr>
          <p:nvPr/>
        </p:nvPicPr>
        <p:blipFill>
          <a:blip r:embed="rId4"/>
          <a:stretch>
            <a:fillRect/>
          </a:stretch>
        </p:blipFill>
        <p:spPr>
          <a:xfrm>
            <a:off x="7563472" y="2393049"/>
            <a:ext cx="4410658" cy="2650504"/>
          </a:xfrm>
          <a:prstGeom prst="rect">
            <a:avLst/>
          </a:prstGeom>
        </p:spPr>
      </p:pic>
    </p:spTree>
    <p:extLst>
      <p:ext uri="{BB962C8B-B14F-4D97-AF65-F5344CB8AC3E}">
        <p14:creationId xmlns:p14="http://schemas.microsoft.com/office/powerpoint/2010/main" val="4369117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a:extLst>
              <a:ext uri="{FF2B5EF4-FFF2-40B4-BE49-F238E27FC236}">
                <a16:creationId xmlns:a16="http://schemas.microsoft.com/office/drawing/2014/main" id="{EA6A6608-9C82-CE61-402C-B32AC21202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1827" y="389361"/>
            <a:ext cx="3575842" cy="4944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A7F62A8E-E75F-46B9-83D5-5D4E98544E2D}"/>
              </a:ext>
            </a:extLst>
          </p:cNvPr>
          <p:cNvSpPr txBox="1"/>
          <p:nvPr/>
        </p:nvSpPr>
        <p:spPr>
          <a:xfrm>
            <a:off x="5229225" y="1581150"/>
            <a:ext cx="5149851" cy="2554545"/>
          </a:xfrm>
          <a:prstGeom prst="rect">
            <a:avLst/>
          </a:prstGeom>
          <a:noFill/>
        </p:spPr>
        <p:txBody>
          <a:bodyPr wrap="square">
            <a:spAutoFit/>
          </a:bodyPr>
          <a:lstStyle/>
          <a:p>
            <a:pPr>
              <a:defRPr/>
            </a:pPr>
            <a:r>
              <a:rPr lang="en-US" sz="4000" b="1" dirty="0">
                <a:effectLst>
                  <a:outerShdw blurRad="38100" dist="38100" dir="2700000" algn="tl">
                    <a:srgbClr val="000000">
                      <a:alpha val="43137"/>
                    </a:srgbClr>
                  </a:outerShdw>
                </a:effectLst>
              </a:rPr>
              <a:t>Some unmanned aircraft are small enough to launched by hand….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E94D292-CC15-42AE-A166-EADD8AEEDC6F}"/>
              </a:ext>
            </a:extLst>
          </p:cNvPr>
          <p:cNvSpPr txBox="1"/>
          <p:nvPr/>
        </p:nvSpPr>
        <p:spPr>
          <a:xfrm>
            <a:off x="5839621" y="550071"/>
            <a:ext cx="8385175" cy="1200329"/>
          </a:xfrm>
          <a:prstGeom prst="rect">
            <a:avLst/>
          </a:prstGeom>
          <a:noFill/>
        </p:spPr>
        <p:txBody>
          <a:bodyPr>
            <a:spAutoFit/>
          </a:bodyPr>
          <a:lstStyle/>
          <a:p>
            <a:pPr>
              <a:defRPr/>
            </a:pPr>
            <a:r>
              <a:rPr lang="en-US" sz="3600" b="1" dirty="0">
                <a:effectLst>
                  <a:outerShdw blurRad="38100" dist="38100" dir="2700000" algn="tl">
                    <a:srgbClr val="000000">
                      <a:alpha val="43137"/>
                    </a:srgbClr>
                  </a:outerShdw>
                </a:effectLst>
              </a:rPr>
              <a:t>…larger ones are launched by catapult…</a:t>
            </a:r>
          </a:p>
        </p:txBody>
      </p:sp>
      <p:pic>
        <p:nvPicPr>
          <p:cNvPr id="33795" name="Picture 2">
            <a:extLst>
              <a:ext uri="{FF2B5EF4-FFF2-40B4-BE49-F238E27FC236}">
                <a16:creationId xmlns:a16="http://schemas.microsoft.com/office/drawing/2014/main" id="{999D2B28-1CD8-F7CC-B240-A00C1CA06A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7162" y="1443036"/>
            <a:ext cx="3042527" cy="3860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4">
            <a:extLst>
              <a:ext uri="{FF2B5EF4-FFF2-40B4-BE49-F238E27FC236}">
                <a16:creationId xmlns:a16="http://schemas.microsoft.com/office/drawing/2014/main" id="{2BA29833-E420-48C4-B3A3-EAFC8BB88C1C}"/>
              </a:ext>
            </a:extLst>
          </p:cNvPr>
          <p:cNvPicPr>
            <a:picLocks noChangeAspect="1" noChangeArrowheads="1"/>
          </p:cNvPicPr>
          <p:nvPr/>
        </p:nvPicPr>
        <p:blipFill>
          <a:blip r:embed="rId3"/>
          <a:srcRect/>
          <a:stretch>
            <a:fillRect/>
          </a:stretch>
        </p:blipFill>
        <p:spPr>
          <a:xfrm>
            <a:off x="236142" y="278425"/>
            <a:ext cx="5135959" cy="4927256"/>
          </a:xfrm>
          <a:prstGeom prst="rect">
            <a:avLst/>
          </a:prstGeom>
          <a:ln w="38100" cap="sq">
            <a:solidFill>
              <a:srgbClr val="000000"/>
            </a:solidFill>
          </a:ln>
          <a:effectLst>
            <a:outerShdw blurRad="50800" dist="38100" dir="2700000" algn="tl" rotWithShape="0">
              <a:srgbClr val="000000">
                <a:alpha val="43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8BADBCC4-3690-41A4-BA90-7CD2FD692C2C}"/>
              </a:ext>
            </a:extLst>
          </p:cNvPr>
          <p:cNvSpPr txBox="1"/>
          <p:nvPr/>
        </p:nvSpPr>
        <p:spPr>
          <a:xfrm>
            <a:off x="503333" y="2151727"/>
            <a:ext cx="4908550" cy="2554545"/>
          </a:xfrm>
          <a:prstGeom prst="rect">
            <a:avLst/>
          </a:prstGeom>
          <a:noFill/>
        </p:spPr>
        <p:txBody>
          <a:bodyPr wrap="square">
            <a:spAutoFit/>
          </a:bodyPr>
          <a:lstStyle/>
          <a:p>
            <a:pPr>
              <a:defRPr/>
            </a:pPr>
            <a:r>
              <a:rPr lang="en-US" sz="4000" b="1" dirty="0">
                <a:effectLst>
                  <a:outerShdw blurRad="38100" dist="38100" dir="2700000" algn="tl">
                    <a:srgbClr val="000000">
                      <a:alpha val="43137"/>
                    </a:srgbClr>
                  </a:outerShdw>
                </a:effectLst>
              </a:rPr>
              <a:t>…while others take off and land like most manned aircraft…</a:t>
            </a:r>
          </a:p>
        </p:txBody>
      </p:sp>
      <p:pic>
        <p:nvPicPr>
          <p:cNvPr id="2" name="Picture 1">
            <a:extLst>
              <a:ext uri="{FF2B5EF4-FFF2-40B4-BE49-F238E27FC236}">
                <a16:creationId xmlns:a16="http://schemas.microsoft.com/office/drawing/2014/main" id="{958EA8C5-8292-E1BD-2A16-A89FDB8153ED}"/>
              </a:ext>
            </a:extLst>
          </p:cNvPr>
          <p:cNvPicPr>
            <a:picLocks noChangeAspect="1"/>
          </p:cNvPicPr>
          <p:nvPr/>
        </p:nvPicPr>
        <p:blipFill>
          <a:blip r:embed="rId2"/>
          <a:stretch>
            <a:fillRect/>
          </a:stretch>
        </p:blipFill>
        <p:spPr>
          <a:xfrm>
            <a:off x="5348074" y="1638956"/>
            <a:ext cx="6681487" cy="346123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43F1EDA-2F9E-41D6-9C17-F71514B3A7AC}"/>
              </a:ext>
            </a:extLst>
          </p:cNvPr>
          <p:cNvPicPr>
            <a:picLocks noChangeAspect="1" noChangeArrowheads="1"/>
          </p:cNvPicPr>
          <p:nvPr/>
        </p:nvPicPr>
        <p:blipFill>
          <a:blip r:embed="rId2" cstate="print"/>
          <a:srcRect/>
          <a:stretch>
            <a:fillRect/>
          </a:stretch>
        </p:blipFill>
        <p:spPr bwMode="auto">
          <a:xfrm>
            <a:off x="322351" y="1069180"/>
            <a:ext cx="6203773" cy="4109999"/>
          </a:xfrm>
          <a:prstGeom prst="rect">
            <a:avLst/>
          </a:prstGeom>
          <a:ln>
            <a:noFill/>
          </a:ln>
          <a:effectLst>
            <a:softEdge rad="112500"/>
          </a:effectLst>
        </p:spPr>
      </p:pic>
      <p:sp>
        <p:nvSpPr>
          <p:cNvPr id="5" name="TextBox 4">
            <a:extLst>
              <a:ext uri="{FF2B5EF4-FFF2-40B4-BE49-F238E27FC236}">
                <a16:creationId xmlns:a16="http://schemas.microsoft.com/office/drawing/2014/main" id="{CB550228-7459-493F-A8F1-8AC4A2025D75}"/>
              </a:ext>
            </a:extLst>
          </p:cNvPr>
          <p:cNvSpPr txBox="1"/>
          <p:nvPr/>
        </p:nvSpPr>
        <p:spPr>
          <a:xfrm>
            <a:off x="7008019" y="1846906"/>
            <a:ext cx="4575879" cy="2554545"/>
          </a:xfrm>
          <a:prstGeom prst="rect">
            <a:avLst/>
          </a:prstGeom>
          <a:noFill/>
        </p:spPr>
        <p:txBody>
          <a:bodyPr wrap="square">
            <a:spAutoFit/>
          </a:bodyPr>
          <a:lstStyle/>
          <a:p>
            <a:pPr>
              <a:defRPr/>
            </a:pPr>
            <a:r>
              <a:rPr lang="en-US" sz="4000" b="1" dirty="0">
                <a:effectLst>
                  <a:outerShdw blurRad="38100" dist="38100" dir="2700000" algn="tl">
                    <a:srgbClr val="000000">
                      <a:alpha val="43137"/>
                    </a:srgbClr>
                  </a:outerShdw>
                </a:effectLst>
              </a:rPr>
              <a:t>…including vertical takeoff and landing helicopter types.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Text Box 5">
            <a:extLst>
              <a:ext uri="{FF2B5EF4-FFF2-40B4-BE49-F238E27FC236}">
                <a16:creationId xmlns:a16="http://schemas.microsoft.com/office/drawing/2014/main" id="{862B96B8-19B7-4671-BD30-9E7E9D84FA46}"/>
              </a:ext>
            </a:extLst>
          </p:cNvPr>
          <p:cNvSpPr txBox="1">
            <a:spLocks noChangeArrowheads="1"/>
          </p:cNvSpPr>
          <p:nvPr/>
        </p:nvSpPr>
        <p:spPr bwMode="auto">
          <a:xfrm>
            <a:off x="2026046" y="2460886"/>
            <a:ext cx="8139906" cy="1754326"/>
          </a:xfrm>
          <a:prstGeom prst="rect">
            <a:avLst/>
          </a:prstGeom>
          <a:noFill/>
          <a:ln w="9525">
            <a:noFill/>
            <a:miter lim="800000"/>
            <a:headEnd/>
            <a:tailEnd/>
          </a:ln>
          <a:effectLst>
            <a:outerShdw dist="35921" dir="2700000" algn="ctr" rotWithShape="0">
              <a:schemeClr val="bg2"/>
            </a:outerShdw>
          </a:effectLst>
        </p:spPr>
        <p:txBody>
          <a:bodyPr wrap="square">
            <a:spAutoFit/>
          </a:bodyPr>
          <a:lstStyle/>
          <a:p>
            <a:pPr algn="ctr">
              <a:defRPr/>
            </a:pPr>
            <a:r>
              <a:rPr lang="en-US" sz="3600" b="1" dirty="0"/>
              <a:t>There are more than 1500 Unmanned Aircraft Systems produced by nearly as many manufacturers worldwide.</a:t>
            </a:r>
          </a:p>
        </p:txBody>
      </p:sp>
      <p:sp>
        <p:nvSpPr>
          <p:cNvPr id="5" name="Rectangle 2">
            <a:extLst>
              <a:ext uri="{FF2B5EF4-FFF2-40B4-BE49-F238E27FC236}">
                <a16:creationId xmlns:a16="http://schemas.microsoft.com/office/drawing/2014/main" id="{40C3BD15-D089-4EC1-9F1E-36FB7CF96F63}"/>
              </a:ext>
            </a:extLst>
          </p:cNvPr>
          <p:cNvSpPr txBox="1">
            <a:spLocks noChangeArrowheads="1"/>
          </p:cNvSpPr>
          <p:nvPr/>
        </p:nvSpPr>
        <p:spPr bwMode="auto">
          <a:xfrm>
            <a:off x="1693068" y="564419"/>
            <a:ext cx="8805863" cy="1470025"/>
          </a:xfrm>
          <a:prstGeom prst="rect">
            <a:avLst/>
          </a:prstGeom>
          <a:noFill/>
          <a:ln w="9525">
            <a:noFill/>
            <a:miter lim="800000"/>
            <a:headEnd/>
            <a:tailEnd/>
          </a:ln>
          <a:effectLst/>
        </p:spPr>
        <p:txBody>
          <a:bodyPr anchor="ctr"/>
          <a:lstStyle/>
          <a:p>
            <a:pPr algn="ctr" eaLnBrk="1" hangingPunct="1">
              <a:defRPr/>
            </a:pPr>
            <a:r>
              <a:rPr lang="en-US" sz="4000" b="1" kern="0" dirty="0">
                <a:solidFill>
                  <a:schemeClr val="tx2"/>
                </a:solidFill>
                <a:effectLst>
                  <a:outerShdw blurRad="38100" dist="38100" dir="2700000" algn="tl">
                    <a:srgbClr val="000000"/>
                  </a:outerShdw>
                </a:effectLst>
                <a:latin typeface="+mj-lt"/>
                <a:ea typeface="+mj-ea"/>
                <a:cs typeface="+mj-cs"/>
              </a:rPr>
              <a:t>Modern Unmanned Aircraft Systems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1">
            <a:extLst>
              <a:ext uri="{FF2B5EF4-FFF2-40B4-BE49-F238E27FC236}">
                <a16:creationId xmlns:a16="http://schemas.microsoft.com/office/drawing/2014/main" id="{9D1AD85B-EF46-A65F-E2C9-DE88FD67376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558925" y="2544997"/>
            <a:ext cx="4359275" cy="286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3">
            <a:extLst>
              <a:ext uri="{FF2B5EF4-FFF2-40B4-BE49-F238E27FC236}">
                <a16:creationId xmlns:a16="http://schemas.microsoft.com/office/drawing/2014/main" id="{5F6E12D1-BD84-4F85-94AE-EEDA3B97A41F}"/>
              </a:ext>
            </a:extLst>
          </p:cNvPr>
          <p:cNvSpPr txBox="1">
            <a:spLocks noChangeArrowheads="1"/>
          </p:cNvSpPr>
          <p:nvPr/>
        </p:nvSpPr>
        <p:spPr bwMode="auto">
          <a:xfrm>
            <a:off x="1900239" y="5076825"/>
            <a:ext cx="8391525" cy="2330450"/>
          </a:xfrm>
          <a:prstGeom prst="rect">
            <a:avLst/>
          </a:prstGeom>
          <a:noFill/>
          <a:ln w="9525">
            <a:noFill/>
            <a:miter lim="800000"/>
            <a:headEnd/>
            <a:tailEnd/>
          </a:ln>
          <a:effectLst>
            <a:outerShdw dist="35921" dir="2700000" algn="ctr" rotWithShape="0">
              <a:schemeClr val="bg2"/>
            </a:outerShdw>
          </a:effectLst>
        </p:spPr>
        <p:txBody>
          <a:bodyPr/>
          <a:lstStyle/>
          <a:p>
            <a:pPr algn="ctr" eaLnBrk="1" hangingPunct="1">
              <a:spcBef>
                <a:spcPct val="20000"/>
              </a:spcBef>
              <a:buClr>
                <a:schemeClr val="hlink"/>
              </a:buClr>
              <a:buSzPct val="70000"/>
              <a:buFont typeface="Wingdings" pitchFamily="2" charset="2"/>
              <a:buNone/>
              <a:defRPr/>
            </a:pPr>
            <a:endParaRPr lang="en-US" sz="2000" kern="0" dirty="0">
              <a:effectLst>
                <a:outerShdw blurRad="38100" dist="38100" dir="2700000" algn="tl">
                  <a:srgbClr val="000000"/>
                </a:outerShdw>
              </a:effectLst>
              <a:latin typeface="Arial" pitchFamily="34" charset="0"/>
            </a:endParaRPr>
          </a:p>
        </p:txBody>
      </p:sp>
      <p:sp>
        <p:nvSpPr>
          <p:cNvPr id="8" name="Rectangle 3">
            <a:extLst>
              <a:ext uri="{FF2B5EF4-FFF2-40B4-BE49-F238E27FC236}">
                <a16:creationId xmlns:a16="http://schemas.microsoft.com/office/drawing/2014/main" id="{022D16F3-8A36-4D97-BAD9-3509F6378D75}"/>
              </a:ext>
            </a:extLst>
          </p:cNvPr>
          <p:cNvSpPr txBox="1">
            <a:spLocks noChangeArrowheads="1"/>
          </p:cNvSpPr>
          <p:nvPr/>
        </p:nvSpPr>
        <p:spPr bwMode="auto">
          <a:xfrm>
            <a:off x="2598279" y="697869"/>
            <a:ext cx="6995440" cy="1449388"/>
          </a:xfrm>
          <a:prstGeom prst="rect">
            <a:avLst/>
          </a:prstGeom>
          <a:noFill/>
          <a:ln w="9525">
            <a:noFill/>
            <a:miter lim="800000"/>
            <a:headEnd/>
            <a:tailEnd/>
          </a:ln>
          <a:effectLst>
            <a:outerShdw dist="35921" dir="2700000" algn="ctr" rotWithShape="0">
              <a:schemeClr val="bg2"/>
            </a:outerShdw>
          </a:effectLst>
        </p:spPr>
        <p:txBody>
          <a:bodyPr/>
          <a:lstStyle/>
          <a:p>
            <a:pPr algn="ctr" eaLnBrk="1" hangingPunct="1">
              <a:spcBef>
                <a:spcPct val="20000"/>
              </a:spcBef>
              <a:buClr>
                <a:schemeClr val="hlink"/>
              </a:buClr>
              <a:buSzPct val="70000"/>
              <a:buFont typeface="Wingdings" pitchFamily="2" charset="2"/>
              <a:buNone/>
              <a:defRPr/>
            </a:pPr>
            <a:r>
              <a:rPr lang="en-US" sz="4400" b="1" kern="0" dirty="0">
                <a:effectLst>
                  <a:outerShdw blurRad="38100" dist="38100" dir="2700000" algn="tl">
                    <a:srgbClr val="000000"/>
                  </a:outerShdw>
                </a:effectLst>
                <a:latin typeface="+mj-lt"/>
              </a:rPr>
              <a:t>Unmanned Aircraft Systems</a:t>
            </a:r>
          </a:p>
          <a:p>
            <a:pPr algn="ctr" eaLnBrk="1" hangingPunct="1">
              <a:spcBef>
                <a:spcPct val="20000"/>
              </a:spcBef>
              <a:buClr>
                <a:schemeClr val="hlink"/>
              </a:buClr>
              <a:buSzPct val="70000"/>
              <a:buFont typeface="Wingdings" pitchFamily="2" charset="2"/>
              <a:buNone/>
              <a:defRPr/>
            </a:pPr>
            <a:r>
              <a:rPr lang="en-US" sz="4400" b="1" kern="0" dirty="0">
                <a:effectLst>
                  <a:outerShdw blurRad="38100" dist="38100" dir="2700000" algn="tl">
                    <a:srgbClr val="000000"/>
                  </a:outerShdw>
                </a:effectLst>
                <a:latin typeface="+mj-lt"/>
              </a:rPr>
              <a:t>Current Applications</a:t>
            </a:r>
            <a:endParaRPr lang="en-US" sz="4400" kern="0" dirty="0">
              <a:effectLst>
                <a:outerShdw blurRad="38100" dist="38100" dir="2700000" algn="tl">
                  <a:srgbClr val="000000"/>
                </a:outerShdw>
              </a:effectLst>
              <a:latin typeface="+mj-lt"/>
            </a:endParaRPr>
          </a:p>
        </p:txBody>
      </p:sp>
      <p:pic>
        <p:nvPicPr>
          <p:cNvPr id="2" name="Picture 7">
            <a:extLst>
              <a:ext uri="{FF2B5EF4-FFF2-40B4-BE49-F238E27FC236}">
                <a16:creationId xmlns:a16="http://schemas.microsoft.com/office/drawing/2014/main" id="{C4603213-736B-CE32-4338-C90643C15EC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71081" y="2544997"/>
            <a:ext cx="5664156" cy="286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a:extLst>
              <a:ext uri="{FF2B5EF4-FFF2-40B4-BE49-F238E27FC236}">
                <a16:creationId xmlns:a16="http://schemas.microsoft.com/office/drawing/2014/main" id="{9436C63A-CFA1-45C8-830D-1D8272A01A7A}"/>
              </a:ext>
            </a:extLst>
          </p:cNvPr>
          <p:cNvSpPr>
            <a:spLocks noGrp="1" noChangeArrowheads="1"/>
          </p:cNvSpPr>
          <p:nvPr>
            <p:ph type="ctrTitle"/>
          </p:nvPr>
        </p:nvSpPr>
        <p:spPr>
          <a:xfrm>
            <a:off x="834232" y="50006"/>
            <a:ext cx="3454400" cy="654845"/>
          </a:xfrm>
        </p:spPr>
        <p:txBody>
          <a:bodyPr>
            <a:normAutofit fontScale="90000"/>
          </a:bodyPr>
          <a:lstStyle/>
          <a:p>
            <a:pPr eaLnBrk="1" hangingPunct="1">
              <a:defRPr/>
            </a:pPr>
            <a:r>
              <a:rPr lang="en-US" sz="4400" dirty="0"/>
              <a:t>Military Uses</a:t>
            </a:r>
          </a:p>
        </p:txBody>
      </p:sp>
      <p:sp>
        <p:nvSpPr>
          <p:cNvPr id="19503" name="Text Box 47">
            <a:extLst>
              <a:ext uri="{FF2B5EF4-FFF2-40B4-BE49-F238E27FC236}">
                <a16:creationId xmlns:a16="http://schemas.microsoft.com/office/drawing/2014/main" id="{81367CE9-0C65-415B-ACC6-8A5087999751}"/>
              </a:ext>
            </a:extLst>
          </p:cNvPr>
          <p:cNvSpPr txBox="1">
            <a:spLocks noChangeArrowheads="1"/>
          </p:cNvSpPr>
          <p:nvPr/>
        </p:nvSpPr>
        <p:spPr bwMode="auto">
          <a:xfrm>
            <a:off x="270671" y="1390651"/>
            <a:ext cx="5192713" cy="3539430"/>
          </a:xfrm>
          <a:prstGeom prst="rect">
            <a:avLst/>
          </a:prstGeom>
          <a:noFill/>
          <a:ln w="9525">
            <a:noFill/>
            <a:miter lim="800000"/>
            <a:headEnd/>
            <a:tailEnd/>
          </a:ln>
          <a:effectLst>
            <a:outerShdw dist="35921" dir="2700000" algn="ctr" rotWithShape="0">
              <a:schemeClr val="bg2"/>
            </a:outerShdw>
          </a:effectLst>
        </p:spPr>
        <p:txBody>
          <a:bodyPr>
            <a:spAutoFit/>
          </a:bodyPr>
          <a:lstStyle/>
          <a:p>
            <a:pPr marL="685800" lvl="1" indent="-228600">
              <a:buFont typeface="Arial" pitchFamily="34" charset="0"/>
              <a:buChar char="•"/>
              <a:defRPr/>
            </a:pPr>
            <a:r>
              <a:rPr lang="en-US" sz="3200" b="1" dirty="0"/>
              <a:t>Intelligence, Surveillance, Reconnaissance</a:t>
            </a:r>
          </a:p>
          <a:p>
            <a:pPr lvl="1">
              <a:defRPr/>
            </a:pPr>
            <a:endParaRPr lang="en-US" sz="3200" b="1" dirty="0"/>
          </a:p>
          <a:p>
            <a:pPr marL="685800" lvl="1" indent="-228600">
              <a:buFont typeface="Arial" pitchFamily="34" charset="0"/>
              <a:buChar char="•"/>
              <a:defRPr/>
            </a:pPr>
            <a:r>
              <a:rPr lang="en-US" sz="3200" b="1" dirty="0"/>
              <a:t>Weapons Guidance</a:t>
            </a:r>
          </a:p>
          <a:p>
            <a:pPr lvl="1">
              <a:defRPr/>
            </a:pPr>
            <a:endParaRPr lang="en-US" sz="3200" b="1" dirty="0"/>
          </a:p>
          <a:p>
            <a:pPr marL="685800" lvl="1" indent="-228600">
              <a:buFont typeface="Arial" pitchFamily="34" charset="0"/>
              <a:buChar char="•"/>
              <a:defRPr/>
            </a:pPr>
            <a:r>
              <a:rPr lang="en-US" sz="3200" b="1" dirty="0"/>
              <a:t>Weapons Delivery</a:t>
            </a:r>
          </a:p>
        </p:txBody>
      </p:sp>
      <p:pic>
        <p:nvPicPr>
          <p:cNvPr id="38916" name="Picture 1">
            <a:extLst>
              <a:ext uri="{FF2B5EF4-FFF2-40B4-BE49-F238E27FC236}">
                <a16:creationId xmlns:a16="http://schemas.microsoft.com/office/drawing/2014/main" id="{49DEE7C4-B2FE-1433-4DAF-CB1884DA34F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2852" y="823119"/>
            <a:ext cx="3454400" cy="26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2">
            <a:extLst>
              <a:ext uri="{FF2B5EF4-FFF2-40B4-BE49-F238E27FC236}">
                <a16:creationId xmlns:a16="http://schemas.microsoft.com/office/drawing/2014/main" id="{22984837-AE3F-97E7-B810-99E7BC4BBC6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566151" y="2787304"/>
            <a:ext cx="3454400" cy="261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81F14893-A839-4322-B91E-70EBEB24FD4B}"/>
              </a:ext>
            </a:extLst>
          </p:cNvPr>
          <p:cNvSpPr>
            <a:spLocks noGrp="1" noChangeArrowheads="1"/>
          </p:cNvSpPr>
          <p:nvPr>
            <p:ph type="ctrTitle"/>
          </p:nvPr>
        </p:nvSpPr>
        <p:spPr>
          <a:xfrm>
            <a:off x="-165099" y="0"/>
            <a:ext cx="4787105" cy="754858"/>
          </a:xfrm>
        </p:spPr>
        <p:txBody>
          <a:bodyPr/>
          <a:lstStyle/>
          <a:p>
            <a:pPr>
              <a:defRPr/>
            </a:pPr>
            <a:r>
              <a:rPr lang="en-US" sz="4400" dirty="0"/>
              <a:t>Civil Uses</a:t>
            </a:r>
          </a:p>
        </p:txBody>
      </p:sp>
      <p:sp>
        <p:nvSpPr>
          <p:cNvPr id="4" name="TextBox 3">
            <a:extLst>
              <a:ext uri="{FF2B5EF4-FFF2-40B4-BE49-F238E27FC236}">
                <a16:creationId xmlns:a16="http://schemas.microsoft.com/office/drawing/2014/main" id="{9CA91C5B-F7DA-4854-8B9D-38E6AE80653A}"/>
              </a:ext>
            </a:extLst>
          </p:cNvPr>
          <p:cNvSpPr txBox="1"/>
          <p:nvPr/>
        </p:nvSpPr>
        <p:spPr>
          <a:xfrm>
            <a:off x="772013" y="654233"/>
            <a:ext cx="8825500" cy="5940088"/>
          </a:xfrm>
          <a:prstGeom prst="rect">
            <a:avLst/>
          </a:prstGeom>
          <a:noFill/>
        </p:spPr>
        <p:txBody>
          <a:bodyPr numCol="2">
            <a:spAutoFit/>
          </a:bodyPr>
          <a:lstStyle/>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Nuclear Reactor Surveillance</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Offshore Fishing</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Oil Exploration</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Oil Spill Containment (Marine)</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Pipeline Patrol</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Waterborne Pollution Propagation/Disbursement Monitoring</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Power Line Insulator Cleaning</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Power Line Inspection</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Powerplant Research (Aircraft)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Precision Agriculture</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Public Events Support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Railroad Inspection</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Real Estate Photography</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Satellite Augmentation Systems</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Search and Recover</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Search and Rescue</a:t>
            </a:r>
          </a:p>
          <a:p>
            <a:pPr eaLnBrk="1" hangingPunct="1">
              <a:buFont typeface="Arial" pitchFamily="34" charset="0"/>
              <a:buChar char="•"/>
              <a:defRPr/>
            </a:pPr>
            <a:endParaRPr lang="en-US" dirty="0">
              <a:effectLst>
                <a:outerShdw blurRad="38100" dist="38100" dir="2700000" algn="tl">
                  <a:srgbClr val="000000">
                    <a:alpha val="43137"/>
                  </a:srgbClr>
                </a:outerShdw>
              </a:effectLst>
              <a:cs typeface="Arial" charset="0"/>
            </a:endParaRPr>
          </a:p>
          <a:p>
            <a:pPr eaLnBrk="1" hangingPunct="1">
              <a:buFont typeface="Arial" pitchFamily="34" charset="0"/>
              <a:buChar char="•"/>
              <a:defRPr/>
            </a:pPr>
            <a:endParaRPr lang="en-US" dirty="0">
              <a:effectLst>
                <a:outerShdw blurRad="38100" dist="38100" dir="2700000" algn="tl">
                  <a:srgbClr val="000000">
                    <a:alpha val="43137"/>
                  </a:srgbClr>
                </a:outerShdw>
              </a:effectLst>
              <a:cs typeface="Arial" charset="0"/>
            </a:endParaRPr>
          </a:p>
          <a:p>
            <a:pPr eaLnBrk="1" hangingPunct="1">
              <a:buFont typeface="Arial" pitchFamily="34" charset="0"/>
              <a:buChar char="•"/>
              <a:defRPr/>
            </a:pPr>
            <a:endParaRPr lang="en-US" dirty="0">
              <a:effectLst>
                <a:outerShdw blurRad="38100" dist="38100" dir="2700000" algn="tl">
                  <a:srgbClr val="000000">
                    <a:alpha val="43137"/>
                  </a:srgbClr>
                </a:outerShdw>
              </a:effectLst>
              <a:cs typeface="Arial" charset="0"/>
            </a:endParaRPr>
          </a:p>
          <a:p>
            <a:pPr eaLnBrk="1" hangingPunct="1">
              <a:buFont typeface="Arial" pitchFamily="34" charset="0"/>
              <a:buChar char="•"/>
              <a:defRPr/>
            </a:pPr>
            <a:endParaRPr lang="en-US" dirty="0">
              <a:effectLst>
                <a:outerShdw blurRad="38100" dist="38100" dir="2700000" algn="tl">
                  <a:srgbClr val="000000">
                    <a:alpha val="43137"/>
                  </a:srgbClr>
                </a:outerShdw>
              </a:effectLst>
              <a:cs typeface="Arial" charset="0"/>
            </a:endParaRP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Support of Indigenous person</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Toxic Chemical Release Management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Treaty Verification</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Unmanned Aircraft Payload Development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Unmanned Aircraft Regulatory Research</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Unmanned Aircraft Structural Research</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Unmanned Aircraft Systems Research</a:t>
            </a:r>
          </a:p>
          <a:p>
            <a:pPr eaLnBrk="1" hangingPunct="1">
              <a:buFont typeface="Arial" pitchFamily="34" charset="0"/>
              <a:buChar char="•"/>
              <a:defRPr/>
            </a:pPr>
            <a:r>
              <a:rPr lang="en-US" dirty="0" err="1">
                <a:effectLst>
                  <a:outerShdw blurRad="38100" dist="38100" dir="2700000" algn="tl">
                    <a:srgbClr val="000000">
                      <a:alpha val="43137"/>
                    </a:srgbClr>
                  </a:outerShdw>
                </a:effectLst>
                <a:cs typeface="Arial" charset="0"/>
              </a:rPr>
              <a:t>Vulcanology</a:t>
            </a:r>
            <a:endParaRPr lang="en-US" dirty="0">
              <a:effectLst>
                <a:outerShdw blurRad="38100" dist="38100" dir="2700000" algn="tl">
                  <a:srgbClr val="000000">
                    <a:alpha val="43137"/>
                  </a:srgbClr>
                </a:outerShdw>
              </a:effectLst>
              <a:cs typeface="Arial" charset="0"/>
            </a:endParaRP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Severe Weather Research (Tornados/Hurricanes)</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Severe Weather Forecasting</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Snowpack Measurement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Sport and Recreation (</a:t>
            </a:r>
            <a:r>
              <a:rPr lang="en-US" dirty="0" err="1">
                <a:effectLst>
                  <a:outerShdw blurRad="38100" dist="38100" dir="2700000" algn="tl">
                    <a:srgbClr val="000000">
                      <a:alpha val="43137"/>
                    </a:srgbClr>
                  </a:outerShdw>
                </a:effectLst>
                <a:cs typeface="Arial" charset="0"/>
              </a:rPr>
              <a:t>Aeromodelling</a:t>
            </a:r>
            <a:r>
              <a:rPr lang="en-US" dirty="0">
                <a:effectLst>
                  <a:outerShdw blurRad="38100" dist="38100" dir="2700000" algn="tl">
                    <a:srgbClr val="000000">
                      <a:alpha val="43137"/>
                    </a:srgbClr>
                  </a:outerShdw>
                </a:effectLst>
                <a:cs typeface="Arial" charset="0"/>
              </a:rPr>
              <a: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Water Exploration (discovery of water sources)</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Wetlands Management</a:t>
            </a:r>
          </a:p>
          <a:p>
            <a:pPr eaLnBrk="1" hangingPunct="1">
              <a:buFont typeface="Arial" pitchFamily="34" charset="0"/>
              <a:buChar char="•"/>
              <a:defRPr/>
            </a:pPr>
            <a:r>
              <a:rPr lang="en-US" dirty="0">
                <a:effectLst>
                  <a:outerShdw blurRad="38100" dist="38100" dir="2700000" algn="tl">
                    <a:srgbClr val="000000">
                      <a:alpha val="43137"/>
                    </a:srgbClr>
                  </a:outerShdw>
                </a:effectLst>
                <a:cs typeface="Arial" charset="0"/>
              </a:rPr>
              <a:t>Wind Turbine Inspection</a:t>
            </a:r>
            <a:endParaRPr lang="en-US" dirty="0">
              <a:cs typeface="Arial"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C12251E0-8D90-43F5-9A09-AAA0B8E7A120}"/>
              </a:ext>
            </a:extLst>
          </p:cNvPr>
          <p:cNvSpPr>
            <a:spLocks noGrp="1" noChangeArrowheads="1"/>
          </p:cNvSpPr>
          <p:nvPr>
            <p:ph type="ctrTitle"/>
          </p:nvPr>
        </p:nvSpPr>
        <p:spPr>
          <a:xfrm>
            <a:off x="-343693" y="0"/>
            <a:ext cx="4865687" cy="719139"/>
          </a:xfrm>
        </p:spPr>
        <p:txBody>
          <a:bodyPr/>
          <a:lstStyle/>
          <a:p>
            <a:pPr>
              <a:defRPr/>
            </a:pPr>
            <a:r>
              <a:rPr lang="en-US" sz="4400" dirty="0"/>
              <a:t>Civil Uses </a:t>
            </a:r>
          </a:p>
        </p:txBody>
      </p:sp>
      <p:sp>
        <p:nvSpPr>
          <p:cNvPr id="4" name="TextBox 3">
            <a:extLst>
              <a:ext uri="{FF2B5EF4-FFF2-40B4-BE49-F238E27FC236}">
                <a16:creationId xmlns:a16="http://schemas.microsoft.com/office/drawing/2014/main" id="{7E49E6FA-83F3-442B-88A7-5DE4404FFAA4}"/>
              </a:ext>
            </a:extLst>
          </p:cNvPr>
          <p:cNvSpPr txBox="1"/>
          <p:nvPr/>
        </p:nvSpPr>
        <p:spPr>
          <a:xfrm>
            <a:off x="537887" y="671372"/>
            <a:ext cx="11383431" cy="5386090"/>
          </a:xfrm>
          <a:prstGeom prst="rect">
            <a:avLst/>
          </a:prstGeom>
          <a:noFill/>
        </p:spPr>
        <p:txBody>
          <a:bodyPr wrap="square" numCol="2">
            <a:spAutoFit/>
          </a:bodyPr>
          <a:lstStyle/>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Crop Spraying</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Data Development for UAS Operations (FAA)</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Digital Mapping &amp; Planning</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Disaster Operations (earthquake)</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Disaster Operations (flooding)</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Disaster Operations (weather)</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Drug Detection</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Education and Training</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Environmental Compliance (Industry)</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Environmental Research</a:t>
            </a:r>
          </a:p>
          <a:p>
            <a:pPr eaLnBrk="1" hangingPunct="1">
              <a:buFont typeface="Arial" pitchFamily="34" charset="0"/>
              <a:buChar char="•"/>
              <a:defRPr/>
            </a:pPr>
            <a:r>
              <a:rPr lang="en-US" sz="2200" b="1" dirty="0">
                <a:effectLst>
                  <a:outerShdw blurRad="38100" dist="38100" dir="2700000" algn="tl">
                    <a:srgbClr val="000000">
                      <a:alpha val="43137"/>
                    </a:srgbClr>
                  </a:outerShdw>
                </a:effectLst>
                <a:cs typeface="Arial" charset="0"/>
              </a:rPr>
              <a:t>Fire Detection</a:t>
            </a:r>
          </a:p>
          <a:p>
            <a:pPr eaLnBrk="1" hangingPunct="1">
              <a:buFont typeface="Arial" pitchFamily="34" charset="0"/>
              <a:buChar char="•"/>
              <a:defRPr/>
            </a:pPr>
            <a:r>
              <a:rPr lang="en-US" sz="2200" b="1" dirty="0">
                <a:effectLst>
                  <a:outerShdw blurRad="38100" dist="38100" dir="2700000" algn="tl">
                    <a:srgbClr val="000000">
                      <a:alpha val="43137"/>
                    </a:srgbClr>
                  </a:outerShdw>
                </a:effectLst>
                <a:cs typeface="Arial" charset="0"/>
              </a:rPr>
              <a:t>Firefighting Management</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Fishery Protection and Monitoring</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Flight Management Systems Research</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Flood Management Operations</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Glacial Mapping</a:t>
            </a:r>
          </a:p>
          <a:p>
            <a:pPr eaLnBrk="1" hangingPunct="1">
              <a:buFont typeface="Arial" pitchFamily="34" charset="0"/>
              <a:buChar char="•"/>
              <a:defRPr/>
            </a:pPr>
            <a:endParaRPr lang="en-US" sz="2000" dirty="0">
              <a:effectLst>
                <a:outerShdw blurRad="38100" dist="38100" dir="2700000" algn="tl">
                  <a:srgbClr val="000000">
                    <a:alpha val="43137"/>
                  </a:srgbClr>
                </a:outerShdw>
              </a:effectLst>
              <a:cs typeface="Arial" charset="0"/>
            </a:endParaRP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Ground Transportation Monitoring</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Habitat Protection (Land-based)</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Homeland Security</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Ice Floe Research</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Ice Jam Identification/Mitigation</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Land Management</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Law Enforcement</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Livestock Management</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Marine Current Research</a:t>
            </a:r>
          </a:p>
          <a:p>
            <a:pPr eaLnBrk="1" hangingPunct="1">
              <a:buFont typeface="Arial" pitchFamily="34" charset="0"/>
              <a:buChar char="•"/>
              <a:defRPr/>
            </a:pPr>
            <a:r>
              <a:rPr lang="en-US" sz="2200" b="1" dirty="0">
                <a:effectLst>
                  <a:outerShdw blurRad="38100" dist="38100" dir="2700000" algn="tl">
                    <a:srgbClr val="000000">
                      <a:alpha val="43137"/>
                    </a:srgbClr>
                  </a:outerShdw>
                </a:effectLst>
                <a:cs typeface="Arial" charset="0"/>
              </a:rPr>
              <a:t>Medical Services (organ/medicine delivery)</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Mineral Exploration</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News </a:t>
            </a:r>
            <a:r>
              <a:rPr lang="en-US" sz="2000" dirty="0" err="1">
                <a:effectLst>
                  <a:outerShdw blurRad="38100" dist="38100" dir="2700000" algn="tl">
                    <a:srgbClr val="000000">
                      <a:alpha val="43137"/>
                    </a:srgbClr>
                  </a:outerShdw>
                </a:effectLst>
                <a:cs typeface="Arial" charset="0"/>
              </a:rPr>
              <a:t>Videography</a:t>
            </a:r>
            <a:r>
              <a:rPr lang="en-US" sz="2000" dirty="0">
                <a:effectLst>
                  <a:outerShdw blurRad="38100" dist="38100" dir="2700000" algn="tl">
                    <a:srgbClr val="000000">
                      <a:alpha val="43137"/>
                    </a:srgbClr>
                  </a:outerShdw>
                </a:effectLst>
                <a:cs typeface="Arial" charset="0"/>
              </a:rPr>
              <a:t>/Photography</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Nuclear Compliance Verification</a:t>
            </a:r>
          </a:p>
          <a:p>
            <a:pPr eaLnBrk="1" hangingPunct="1">
              <a:buFont typeface="Arial" pitchFamily="34" charset="0"/>
              <a:buChar char="•"/>
              <a:defRPr/>
            </a:pPr>
            <a:r>
              <a:rPr lang="en-US" sz="2000" dirty="0">
                <a:effectLst>
                  <a:outerShdw blurRad="38100" dist="38100" dir="2700000" algn="tl">
                    <a:srgbClr val="000000">
                      <a:alpha val="43137"/>
                    </a:srgbClr>
                  </a:outerShdw>
                </a:effectLst>
                <a:cs typeface="Arial" charset="0"/>
              </a:rPr>
              <a:t>Game/Wildlife Management</a:t>
            </a:r>
          </a:p>
          <a:p>
            <a:pPr eaLnBrk="1" hangingPunct="1">
              <a:buFont typeface="Arial" pitchFamily="34" charset="0"/>
              <a:buChar char="•"/>
              <a:defRPr/>
            </a:pPr>
            <a:r>
              <a:rPr lang="en-US" sz="1800" dirty="0">
                <a:effectLst>
                  <a:outerShdw blurRad="38100" dist="38100" dir="2700000" algn="tl">
                    <a:srgbClr val="000000">
                      <a:alpha val="43137"/>
                    </a:srgbClr>
                  </a:outerShdw>
                </a:effectLst>
                <a:cs typeface="Arial" charset="0"/>
              </a:rPr>
              <a:t>Global Warming/Cooling</a:t>
            </a:r>
          </a:p>
          <a:p>
            <a:pPr eaLnBrk="1" hangingPunct="1">
              <a:defRPr/>
            </a:pPr>
            <a:endParaRPr lang="en-US" dirty="0">
              <a:cs typeface="Arial"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ADB143-8F34-74D3-CC9B-93F81B8E8E6B}"/>
              </a:ext>
            </a:extLst>
          </p:cNvPr>
          <p:cNvSpPr>
            <a:spLocks noGrp="1"/>
          </p:cNvSpPr>
          <p:nvPr>
            <p:ph type="title"/>
          </p:nvPr>
        </p:nvSpPr>
        <p:spPr>
          <a:xfrm>
            <a:off x="266700" y="-92076"/>
            <a:ext cx="3598069" cy="1325563"/>
          </a:xfrm>
        </p:spPr>
        <p:txBody>
          <a:bodyPr/>
          <a:lstStyle/>
          <a:p>
            <a:r>
              <a:rPr lang="en-US" dirty="0"/>
              <a:t>Drone Safety</a:t>
            </a:r>
          </a:p>
        </p:txBody>
      </p:sp>
      <p:sp>
        <p:nvSpPr>
          <p:cNvPr id="3" name="Content Placeholder 2">
            <a:extLst>
              <a:ext uri="{FF2B5EF4-FFF2-40B4-BE49-F238E27FC236}">
                <a16:creationId xmlns:a16="http://schemas.microsoft.com/office/drawing/2014/main" id="{F1D50ADE-D0FF-FDE8-08E4-34706F943BD0}"/>
              </a:ext>
            </a:extLst>
          </p:cNvPr>
          <p:cNvSpPr>
            <a:spLocks noGrp="1"/>
          </p:cNvSpPr>
          <p:nvPr>
            <p:ph idx="1"/>
          </p:nvPr>
        </p:nvSpPr>
        <p:spPr>
          <a:xfrm>
            <a:off x="176014" y="1461944"/>
            <a:ext cx="7778324" cy="5437121"/>
          </a:xfrm>
        </p:spPr>
        <p:txBody>
          <a:bodyPr>
            <a:normAutofit/>
          </a:bodyPr>
          <a:lstStyle/>
          <a:p>
            <a:pPr marL="0" indent="0">
              <a:buNone/>
            </a:pPr>
            <a:r>
              <a:rPr lang="en-US" sz="3200" dirty="0"/>
              <a:t>For Recreation (Flying for enjoyment):</a:t>
            </a:r>
          </a:p>
          <a:p>
            <a:pPr>
              <a:lnSpc>
                <a:spcPct val="107000"/>
              </a:lnSpc>
              <a:spcBef>
                <a:spcPts val="0"/>
              </a:spcBef>
              <a:spcAft>
                <a:spcPts val="800"/>
              </a:spcAft>
              <a:buSzPts val="1000"/>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Register any drone that weighs more than 0.55 pounds and mark the drone with the registration number.</a:t>
            </a:r>
          </a:p>
          <a:p>
            <a:pPr>
              <a:lnSpc>
                <a:spcPct val="107000"/>
              </a:lnSpc>
              <a:spcBef>
                <a:spcPts val="0"/>
              </a:spcBef>
              <a:spcAft>
                <a:spcPts val="800"/>
              </a:spcAft>
              <a:buSzPts val="1000"/>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Take the Recreational UAS Safety Test (TRUST): $5</a:t>
            </a:r>
          </a:p>
          <a:p>
            <a:pPr>
              <a:lnSpc>
                <a:spcPct val="107000"/>
              </a:lnSpc>
              <a:spcBef>
                <a:spcPts val="0"/>
              </a:spcBef>
              <a:spcAft>
                <a:spcPts val="800"/>
              </a:spcAft>
              <a:buSzPts val="1000"/>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Carry proof of registration and test passage when flying.</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Fly at or below 400 feet in uncontrolled airspace.</a:t>
            </a:r>
            <a:endParaRPr lang="en-US" sz="22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Keep your drone within sight of you or an observer.</a:t>
            </a:r>
            <a:endParaRPr lang="en-US" sz="22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Don’t fly near other aircraft</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200" kern="0" dirty="0">
                <a:solidFill>
                  <a:srgbClr val="000000"/>
                </a:solidFill>
                <a:ea typeface="Times New Roman" panose="02020603050405020304" pitchFamily="18" charset="0"/>
                <a:cs typeface="Times New Roman" panose="02020603050405020304" pitchFamily="18" charset="0"/>
              </a:rPr>
              <a:t>S</a:t>
            </a:r>
            <a:r>
              <a:rPr lang="en-US" sz="2200" kern="0" dirty="0">
                <a:solidFill>
                  <a:srgbClr val="000000"/>
                </a:solidFill>
                <a:effectLst/>
                <a:ea typeface="Times New Roman" panose="02020603050405020304" pitchFamily="18" charset="0"/>
                <a:cs typeface="Times New Roman" panose="02020603050405020304" pitchFamily="18" charset="0"/>
              </a:rPr>
              <a:t>tay away from airports or structures</a:t>
            </a:r>
            <a:endParaRPr lang="en-US" sz="22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200" kern="0" dirty="0">
                <a:solidFill>
                  <a:srgbClr val="000000"/>
                </a:solidFill>
                <a:effectLst/>
                <a:ea typeface="Times New Roman" panose="02020603050405020304" pitchFamily="18" charset="0"/>
                <a:cs typeface="Times New Roman" panose="02020603050405020304" pitchFamily="18" charset="0"/>
              </a:rPr>
              <a:t>Don’t fly over groups of people, including at stadiums and sporting events.</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200" kern="0" dirty="0">
                <a:solidFill>
                  <a:srgbClr val="000000"/>
                </a:solidFill>
                <a:ea typeface="Aptos" panose="020B0004020202020204" pitchFamily="34" charset="0"/>
                <a:cs typeface="Times New Roman" panose="02020603050405020304" pitchFamily="18" charset="0"/>
              </a:rPr>
              <a:t>Don’t fly near or over vehicles</a:t>
            </a:r>
            <a:endParaRPr lang="en-US" sz="2200" kern="100" dirty="0">
              <a:solidFill>
                <a:srgbClr val="000000"/>
              </a:solidFill>
              <a:effectLst/>
              <a:ea typeface="Aptos" panose="020B0004020202020204" pitchFamily="34" charset="0"/>
              <a:cs typeface="Times New Roman" panose="02020603050405020304" pitchFamily="18" charset="0"/>
            </a:endParaRPr>
          </a:p>
          <a:p>
            <a:pPr marL="0" indent="0">
              <a:buNone/>
            </a:pPr>
            <a:endParaRPr lang="en-US" dirty="0"/>
          </a:p>
        </p:txBody>
      </p:sp>
      <p:sp>
        <p:nvSpPr>
          <p:cNvPr id="6" name="TextBox 5">
            <a:extLst>
              <a:ext uri="{FF2B5EF4-FFF2-40B4-BE49-F238E27FC236}">
                <a16:creationId xmlns:a16="http://schemas.microsoft.com/office/drawing/2014/main" id="{998D7D42-AF27-4E3F-6827-1D3EF80CE71D}"/>
              </a:ext>
            </a:extLst>
          </p:cNvPr>
          <p:cNvSpPr txBox="1"/>
          <p:nvPr/>
        </p:nvSpPr>
        <p:spPr>
          <a:xfrm>
            <a:off x="354808" y="838174"/>
            <a:ext cx="11482387" cy="461665"/>
          </a:xfrm>
          <a:prstGeom prst="rect">
            <a:avLst/>
          </a:prstGeom>
          <a:noFill/>
        </p:spPr>
        <p:txBody>
          <a:bodyPr wrap="square" rtlCol="0">
            <a:spAutoFit/>
          </a:bodyPr>
          <a:lstStyle/>
          <a:p>
            <a:pPr marL="0" indent="0">
              <a:buNone/>
            </a:pPr>
            <a:r>
              <a:rPr lang="en-US" sz="2400" kern="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The FAA has established a set of general rules and regulations for operating.</a:t>
            </a:r>
            <a:endParaRPr lang="en-US" sz="2400" kern="100" dirty="0">
              <a:effectLst/>
              <a:latin typeface="Aptos" panose="020B0004020202020204" pitchFamily="34" charset="0"/>
              <a:ea typeface="Aptos" panose="020B0004020202020204" pitchFamily="34" charset="0"/>
              <a:cs typeface="Times New Roman" panose="02020603050405020304" pitchFamily="18" charset="0"/>
            </a:endParaRPr>
          </a:p>
        </p:txBody>
      </p:sp>
      <p:pic>
        <p:nvPicPr>
          <p:cNvPr id="4" name="Picture 3">
            <a:extLst>
              <a:ext uri="{FF2B5EF4-FFF2-40B4-BE49-F238E27FC236}">
                <a16:creationId xmlns:a16="http://schemas.microsoft.com/office/drawing/2014/main" id="{863CFFD9-116A-EF0C-62CA-C2178D5C35FB}"/>
              </a:ext>
            </a:extLst>
          </p:cNvPr>
          <p:cNvPicPr>
            <a:picLocks noChangeAspect="1"/>
          </p:cNvPicPr>
          <p:nvPr/>
        </p:nvPicPr>
        <p:blipFill>
          <a:blip r:embed="rId2"/>
          <a:stretch>
            <a:fillRect/>
          </a:stretch>
        </p:blipFill>
        <p:spPr>
          <a:xfrm>
            <a:off x="7514019" y="2774325"/>
            <a:ext cx="4323176" cy="2299884"/>
          </a:xfrm>
          <a:prstGeom prst="rect">
            <a:avLst/>
          </a:prstGeom>
        </p:spPr>
      </p:pic>
    </p:spTree>
    <p:extLst>
      <p:ext uri="{BB962C8B-B14F-4D97-AF65-F5344CB8AC3E}">
        <p14:creationId xmlns:p14="http://schemas.microsoft.com/office/powerpoint/2010/main" val="1319613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3">
            <a:extLst>
              <a:ext uri="{FF2B5EF4-FFF2-40B4-BE49-F238E27FC236}">
                <a16:creationId xmlns:a16="http://schemas.microsoft.com/office/drawing/2014/main" id="{21F7CA7A-1929-40E7-B9AE-AF287AE16031}"/>
              </a:ext>
            </a:extLst>
          </p:cNvPr>
          <p:cNvSpPr>
            <a:spLocks noGrp="1" noChangeArrowheads="1"/>
          </p:cNvSpPr>
          <p:nvPr>
            <p:ph type="subTitle" idx="1"/>
          </p:nvPr>
        </p:nvSpPr>
        <p:spPr>
          <a:xfrm>
            <a:off x="4816106" y="2113524"/>
            <a:ext cx="6400800" cy="2189163"/>
          </a:xfrm>
          <a:effectLst>
            <a:outerShdw dist="35921" dir="2700000" algn="ctr" rotWithShape="0">
              <a:schemeClr val="bg2"/>
            </a:outerShdw>
          </a:effectLst>
        </p:spPr>
        <p:txBody>
          <a:bodyPr>
            <a:normAutofit/>
          </a:bodyPr>
          <a:lstStyle/>
          <a:p>
            <a:pPr eaLnBrk="1" hangingPunct="1">
              <a:defRPr/>
            </a:pPr>
            <a:r>
              <a:rPr lang="en-US" sz="4800" b="1" dirty="0">
                <a:latin typeface="+mj-lt"/>
                <a:cs typeface="Arial" pitchFamily="34" charset="0"/>
              </a:rPr>
              <a:t>What is a Drone or an Unmanned Aircraft System (UAS)?</a:t>
            </a:r>
          </a:p>
        </p:txBody>
      </p:sp>
      <p:pic>
        <p:nvPicPr>
          <p:cNvPr id="22531" name="Picture 1">
            <a:extLst>
              <a:ext uri="{FF2B5EF4-FFF2-40B4-BE49-F238E27FC236}">
                <a16:creationId xmlns:a16="http://schemas.microsoft.com/office/drawing/2014/main" id="{B6C1552C-7801-0A6E-1047-7CE2CF8B31F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01625" y="2912175"/>
            <a:ext cx="3402013" cy="238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2">
            <a:extLst>
              <a:ext uri="{FF2B5EF4-FFF2-40B4-BE49-F238E27FC236}">
                <a16:creationId xmlns:a16="http://schemas.microsoft.com/office/drawing/2014/main" id="{BA7B68E1-2E43-B0C2-F31F-96ED30539A6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1625" y="181770"/>
            <a:ext cx="3402012" cy="218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24CBA-DB78-B2BE-8D85-65AA509915F5}"/>
              </a:ext>
            </a:extLst>
          </p:cNvPr>
          <p:cNvSpPr>
            <a:spLocks noGrp="1"/>
          </p:cNvSpPr>
          <p:nvPr>
            <p:ph type="title"/>
          </p:nvPr>
        </p:nvSpPr>
        <p:spPr>
          <a:xfrm>
            <a:off x="330993" y="0"/>
            <a:ext cx="3655219" cy="1049338"/>
          </a:xfrm>
        </p:spPr>
        <p:txBody>
          <a:bodyPr/>
          <a:lstStyle/>
          <a:p>
            <a:r>
              <a:rPr lang="en-US" dirty="0"/>
              <a:t>Drone Safety</a:t>
            </a:r>
          </a:p>
        </p:txBody>
      </p:sp>
      <p:sp>
        <p:nvSpPr>
          <p:cNvPr id="3" name="Content Placeholder 2">
            <a:extLst>
              <a:ext uri="{FF2B5EF4-FFF2-40B4-BE49-F238E27FC236}">
                <a16:creationId xmlns:a16="http://schemas.microsoft.com/office/drawing/2014/main" id="{3888220E-E499-48AE-AE03-6785DD7F74CB}"/>
              </a:ext>
            </a:extLst>
          </p:cNvPr>
          <p:cNvSpPr>
            <a:spLocks noGrp="1"/>
          </p:cNvSpPr>
          <p:nvPr>
            <p:ph idx="1"/>
          </p:nvPr>
        </p:nvSpPr>
        <p:spPr>
          <a:xfrm>
            <a:off x="330993" y="1049338"/>
            <a:ext cx="6355557" cy="5587206"/>
          </a:xfrm>
        </p:spPr>
        <p:txBody>
          <a:bodyPr>
            <a:normAutofit lnSpcReduction="10000"/>
          </a:bodyPr>
          <a:lstStyle/>
          <a:p>
            <a:pPr marL="0" indent="0">
              <a:buNone/>
            </a:pPr>
            <a:r>
              <a:rPr lang="en-US" sz="3200" dirty="0"/>
              <a:t>For Commercial (Being paid):</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Obtain a Remote Pilot Certificate (Part 107)</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Fly at or below 400 feet</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Keep your drone within sight of you or an observer.</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Must not exceed 100 miles per hour.</a:t>
            </a: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100" dirty="0">
                <a:solidFill>
                  <a:srgbClr val="000000"/>
                </a:solidFill>
                <a:effectLst/>
                <a:ea typeface="Aptos" panose="020B0004020202020204" pitchFamily="34" charset="0"/>
                <a:cs typeface="Times New Roman" panose="02020603050405020304" pitchFamily="18" charset="0"/>
              </a:rPr>
              <a:t>Must be under 55 </a:t>
            </a:r>
            <a:r>
              <a:rPr lang="en-US" sz="2000" kern="100" dirty="0" err="1">
                <a:solidFill>
                  <a:srgbClr val="000000"/>
                </a:solidFill>
                <a:effectLst/>
                <a:ea typeface="Aptos" panose="020B0004020202020204" pitchFamily="34" charset="0"/>
                <a:cs typeface="Times New Roman" panose="02020603050405020304" pitchFamily="18" charset="0"/>
              </a:rPr>
              <a:t>lbs</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Don’t fly near other aircraft and stay away from airports</a:t>
            </a:r>
            <a:r>
              <a:rPr lang="en-US" sz="2000" kern="0" dirty="0">
                <a:solidFill>
                  <a:srgbClr val="000000"/>
                </a:solidFill>
                <a:ea typeface="Times New Roman" panose="02020603050405020304" pitchFamily="18" charset="0"/>
                <a:cs typeface="Times New Roman" panose="02020603050405020304" pitchFamily="18" charset="0"/>
              </a:rPr>
              <a:t>  </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Must not fly over people unless they are directly participating in the operation.</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Must not operate a drone from a moving vehicle unless over a sparsely populated area.</a:t>
            </a:r>
            <a:endParaRPr lang="en-US" sz="2000" kern="100" dirty="0">
              <a:solidFill>
                <a:srgbClr val="000000"/>
              </a:solidFill>
              <a:effectLst/>
              <a:ea typeface="Aptos" panose="020B0004020202020204" pitchFamily="34" charset="0"/>
              <a:cs typeface="Times New Roman" panose="02020603050405020304" pitchFamily="18" charset="0"/>
            </a:endParaRPr>
          </a:p>
          <a:p>
            <a:pPr marL="342900" marR="0" lvl="0" indent="-342900">
              <a:lnSpc>
                <a:spcPct val="107000"/>
              </a:lnSpc>
              <a:spcBef>
                <a:spcPts val="0"/>
              </a:spcBef>
              <a:spcAft>
                <a:spcPts val="800"/>
              </a:spcAft>
              <a:buSzPts val="1000"/>
              <a:buFont typeface="Symbol" panose="05050102010706020507" pitchFamily="18" charset="2"/>
              <a:buChar char=""/>
              <a:tabLst>
                <a:tab pos="457200" algn="l"/>
              </a:tabLst>
            </a:pPr>
            <a:r>
              <a:rPr lang="en-US" sz="2000" kern="0" dirty="0">
                <a:solidFill>
                  <a:srgbClr val="000000"/>
                </a:solidFill>
                <a:effectLst/>
                <a:ea typeface="Times New Roman" panose="02020603050405020304" pitchFamily="18" charset="0"/>
                <a:cs typeface="Times New Roman" panose="02020603050405020304" pitchFamily="18" charset="0"/>
              </a:rPr>
              <a:t>Fly only during daylight hours unless the drone is equipped with anti-collision lighting.</a:t>
            </a:r>
            <a:endParaRPr lang="en-US" sz="2000" kern="100" dirty="0">
              <a:solidFill>
                <a:srgbClr val="000000"/>
              </a:solidFill>
              <a:effectLst/>
              <a:ea typeface="Aptos" panose="020B0004020202020204" pitchFamily="34" charset="0"/>
              <a:cs typeface="Times New Roman" panose="02020603050405020304" pitchFamily="18" charset="0"/>
            </a:endParaRPr>
          </a:p>
          <a:p>
            <a:pPr marL="0" indent="0">
              <a:buNone/>
            </a:pPr>
            <a:endParaRPr lang="en-US" dirty="0"/>
          </a:p>
        </p:txBody>
      </p:sp>
      <p:pic>
        <p:nvPicPr>
          <p:cNvPr id="5" name="Picture 4">
            <a:extLst>
              <a:ext uri="{FF2B5EF4-FFF2-40B4-BE49-F238E27FC236}">
                <a16:creationId xmlns:a16="http://schemas.microsoft.com/office/drawing/2014/main" id="{E836BA5F-65DC-8539-5F01-84F8E3BB8CAF}"/>
              </a:ext>
            </a:extLst>
          </p:cNvPr>
          <p:cNvPicPr>
            <a:picLocks noChangeAspect="1"/>
          </p:cNvPicPr>
          <p:nvPr/>
        </p:nvPicPr>
        <p:blipFill>
          <a:blip r:embed="rId2"/>
          <a:stretch>
            <a:fillRect/>
          </a:stretch>
        </p:blipFill>
        <p:spPr>
          <a:xfrm>
            <a:off x="6686550" y="2250283"/>
            <a:ext cx="5220509" cy="3779042"/>
          </a:xfrm>
          <a:prstGeom prst="rect">
            <a:avLst/>
          </a:prstGeom>
        </p:spPr>
      </p:pic>
    </p:spTree>
    <p:extLst>
      <p:ext uri="{BB962C8B-B14F-4D97-AF65-F5344CB8AC3E}">
        <p14:creationId xmlns:p14="http://schemas.microsoft.com/office/powerpoint/2010/main" val="40587520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EA36F9-86FD-7CA6-9820-925167D84B57}"/>
              </a:ext>
            </a:extLst>
          </p:cNvPr>
          <p:cNvSpPr>
            <a:spLocks noGrp="1"/>
          </p:cNvSpPr>
          <p:nvPr>
            <p:ph type="title"/>
          </p:nvPr>
        </p:nvSpPr>
        <p:spPr>
          <a:xfrm>
            <a:off x="3302793" y="365125"/>
            <a:ext cx="5586413" cy="1325563"/>
          </a:xfrm>
        </p:spPr>
        <p:txBody>
          <a:bodyPr/>
          <a:lstStyle/>
          <a:p>
            <a:r>
              <a:rPr lang="en-US" dirty="0"/>
              <a:t>LET’S GO HAVE FUN!!!</a:t>
            </a:r>
          </a:p>
        </p:txBody>
      </p:sp>
      <p:pic>
        <p:nvPicPr>
          <p:cNvPr id="4" name="Content Placeholder 3">
            <a:extLst>
              <a:ext uri="{FF2B5EF4-FFF2-40B4-BE49-F238E27FC236}">
                <a16:creationId xmlns:a16="http://schemas.microsoft.com/office/drawing/2014/main" id="{D1281172-2378-9823-7E82-FC9BE411C2B8}"/>
              </a:ext>
            </a:extLst>
          </p:cNvPr>
          <p:cNvPicPr>
            <a:picLocks noGrp="1" noChangeAspect="1"/>
          </p:cNvPicPr>
          <p:nvPr>
            <p:ph idx="1"/>
          </p:nvPr>
        </p:nvPicPr>
        <p:blipFill>
          <a:blip r:embed="rId2"/>
          <a:stretch>
            <a:fillRect/>
          </a:stretch>
        </p:blipFill>
        <p:spPr>
          <a:xfrm>
            <a:off x="1631155" y="1499932"/>
            <a:ext cx="8929688" cy="4992943"/>
          </a:xfrm>
          <a:prstGeom prst="rect">
            <a:avLst/>
          </a:prstGeom>
        </p:spPr>
      </p:pic>
    </p:spTree>
    <p:extLst>
      <p:ext uri="{BB962C8B-B14F-4D97-AF65-F5344CB8AC3E}">
        <p14:creationId xmlns:p14="http://schemas.microsoft.com/office/powerpoint/2010/main" val="32138056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6788997D-9158-4DB9-91C4-769A3CE97351}"/>
              </a:ext>
            </a:extLst>
          </p:cNvPr>
          <p:cNvSpPr>
            <a:spLocks noGrp="1" noChangeArrowheads="1"/>
          </p:cNvSpPr>
          <p:nvPr>
            <p:ph type="ctrTitle"/>
          </p:nvPr>
        </p:nvSpPr>
        <p:spPr>
          <a:xfrm>
            <a:off x="601993" y="629569"/>
            <a:ext cx="6355653" cy="800566"/>
          </a:xfrm>
        </p:spPr>
        <p:txBody>
          <a:bodyPr/>
          <a:lstStyle/>
          <a:p>
            <a:pPr eaLnBrk="1" hangingPunct="1">
              <a:defRPr/>
            </a:pPr>
            <a:r>
              <a:rPr lang="en-US" sz="4000" dirty="0"/>
              <a:t>FAA Defines a UAS/Drone as:</a:t>
            </a:r>
          </a:p>
        </p:txBody>
      </p:sp>
      <p:sp>
        <p:nvSpPr>
          <p:cNvPr id="4099" name="Rectangle 3">
            <a:extLst>
              <a:ext uri="{FF2B5EF4-FFF2-40B4-BE49-F238E27FC236}">
                <a16:creationId xmlns:a16="http://schemas.microsoft.com/office/drawing/2014/main" id="{EE95E0AD-C682-4492-BD78-85496872AD88}"/>
              </a:ext>
            </a:extLst>
          </p:cNvPr>
          <p:cNvSpPr>
            <a:spLocks noGrp="1" noChangeArrowheads="1"/>
          </p:cNvSpPr>
          <p:nvPr>
            <p:ph type="subTitle" idx="1"/>
          </p:nvPr>
        </p:nvSpPr>
        <p:spPr>
          <a:xfrm>
            <a:off x="601993" y="1803711"/>
            <a:ext cx="7566025" cy="3149600"/>
          </a:xfrm>
          <a:effectLst>
            <a:outerShdw dist="35921" dir="2700000" algn="ctr" rotWithShape="0">
              <a:schemeClr val="bg2"/>
            </a:outerShdw>
          </a:effectLst>
        </p:spPr>
        <p:txBody>
          <a:bodyPr>
            <a:normAutofit fontScale="92500"/>
          </a:bodyPr>
          <a:lstStyle/>
          <a:p>
            <a:pPr algn="just">
              <a:defRPr/>
            </a:pPr>
            <a:r>
              <a:rPr lang="en-US" sz="3600" b="1" dirty="0">
                <a:cs typeface="Arial" pitchFamily="34" charset="0"/>
              </a:rPr>
              <a:t>Unmanned Aircraft: A device used or intended to be used for flight in the air that has no onboard pilot. This includes all classes of airplanes, helicopters, airships, and translational lift aircraft that have no onboard pilot. </a:t>
            </a:r>
          </a:p>
          <a:p>
            <a:pPr algn="r">
              <a:defRPr/>
            </a:pPr>
            <a:r>
              <a:rPr lang="en-US" sz="1600" b="1" dirty="0"/>
              <a:t>FAA Guidance 08-01 </a:t>
            </a:r>
          </a:p>
          <a:p>
            <a:pPr eaLnBrk="1" hangingPunct="1">
              <a:defRPr/>
            </a:pPr>
            <a:endParaRPr lang="en-US" dirty="0"/>
          </a:p>
        </p:txBody>
      </p:sp>
      <p:pic>
        <p:nvPicPr>
          <p:cNvPr id="2" name="Picture 1">
            <a:extLst>
              <a:ext uri="{FF2B5EF4-FFF2-40B4-BE49-F238E27FC236}">
                <a16:creationId xmlns:a16="http://schemas.microsoft.com/office/drawing/2014/main" id="{CA932F71-B4E1-BCE5-435B-77B83899F513}"/>
              </a:ext>
            </a:extLst>
          </p:cNvPr>
          <p:cNvPicPr>
            <a:picLocks noChangeAspect="1"/>
          </p:cNvPicPr>
          <p:nvPr/>
        </p:nvPicPr>
        <p:blipFill>
          <a:blip r:embed="rId2"/>
          <a:stretch>
            <a:fillRect/>
          </a:stretch>
        </p:blipFill>
        <p:spPr>
          <a:xfrm>
            <a:off x="8782996" y="1803711"/>
            <a:ext cx="2883658" cy="308243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A15F61-6393-3C4F-C332-76B860ADD54F}"/>
              </a:ext>
            </a:extLst>
          </p:cNvPr>
          <p:cNvSpPr>
            <a:spLocks noGrp="1"/>
          </p:cNvSpPr>
          <p:nvPr>
            <p:ph type="title"/>
          </p:nvPr>
        </p:nvSpPr>
        <p:spPr>
          <a:xfrm>
            <a:off x="352425" y="600074"/>
            <a:ext cx="10515600" cy="1325563"/>
          </a:xfrm>
        </p:spPr>
        <p:txBody>
          <a:bodyPr>
            <a:normAutofit/>
          </a:bodyPr>
          <a:lstStyle/>
          <a:p>
            <a:pPr>
              <a:defRPr/>
            </a:pPr>
            <a:r>
              <a:rPr lang="en-US" sz="4800" dirty="0"/>
              <a:t>Why Drones or UAS?</a:t>
            </a:r>
          </a:p>
        </p:txBody>
      </p:sp>
      <p:sp>
        <p:nvSpPr>
          <p:cNvPr id="3" name="Content Placeholder 2">
            <a:extLst>
              <a:ext uri="{FF2B5EF4-FFF2-40B4-BE49-F238E27FC236}">
                <a16:creationId xmlns:a16="http://schemas.microsoft.com/office/drawing/2014/main" id="{B6028D57-8492-C81A-127F-D19BA6783DD1}"/>
              </a:ext>
            </a:extLst>
          </p:cNvPr>
          <p:cNvSpPr>
            <a:spLocks noGrp="1"/>
          </p:cNvSpPr>
          <p:nvPr>
            <p:ph idx="1"/>
          </p:nvPr>
        </p:nvSpPr>
        <p:spPr>
          <a:xfrm>
            <a:off x="352425" y="2144633"/>
            <a:ext cx="10515600" cy="3579559"/>
          </a:xfrm>
        </p:spPr>
        <p:txBody>
          <a:bodyPr>
            <a:normAutofit/>
          </a:bodyPr>
          <a:lstStyle/>
          <a:p>
            <a:pPr>
              <a:defRPr/>
            </a:pPr>
            <a:r>
              <a:rPr lang="en-US" sz="4000" dirty="0"/>
              <a:t>Cheaper</a:t>
            </a:r>
          </a:p>
          <a:p>
            <a:pPr>
              <a:defRPr/>
            </a:pPr>
            <a:r>
              <a:rPr lang="en-US" sz="4000" dirty="0"/>
              <a:t>Safer</a:t>
            </a:r>
          </a:p>
          <a:p>
            <a:pPr>
              <a:defRPr/>
            </a:pPr>
            <a:r>
              <a:rPr lang="en-US" sz="4000" dirty="0"/>
              <a:t>Beyond </a:t>
            </a:r>
          </a:p>
          <a:p>
            <a:pPr marL="0" indent="0">
              <a:buNone/>
              <a:defRPr/>
            </a:pPr>
            <a:r>
              <a:rPr lang="en-US" sz="4000" dirty="0"/>
              <a:t>  Human </a:t>
            </a:r>
          </a:p>
          <a:p>
            <a:pPr marL="0" indent="0">
              <a:buNone/>
              <a:defRPr/>
            </a:pPr>
            <a:r>
              <a:rPr lang="en-US" sz="4000" dirty="0"/>
              <a:t>  Limits</a:t>
            </a:r>
          </a:p>
        </p:txBody>
      </p:sp>
      <p:pic>
        <p:nvPicPr>
          <p:cNvPr id="5" name="Picture 4">
            <a:extLst>
              <a:ext uri="{FF2B5EF4-FFF2-40B4-BE49-F238E27FC236}">
                <a16:creationId xmlns:a16="http://schemas.microsoft.com/office/drawing/2014/main" id="{43BD8661-F127-085F-CF3D-CDBE21A36E16}"/>
              </a:ext>
            </a:extLst>
          </p:cNvPr>
          <p:cNvPicPr>
            <a:picLocks noChangeAspect="1"/>
          </p:cNvPicPr>
          <p:nvPr/>
        </p:nvPicPr>
        <p:blipFill>
          <a:blip r:embed="rId2"/>
          <a:stretch>
            <a:fillRect/>
          </a:stretch>
        </p:blipFill>
        <p:spPr>
          <a:xfrm>
            <a:off x="3604417" y="1721373"/>
            <a:ext cx="7680483" cy="44260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F91769-4C58-6B71-E9F4-901B675A8AAD}"/>
              </a:ext>
            </a:extLst>
          </p:cNvPr>
          <p:cNvSpPr>
            <a:spLocks noGrp="1"/>
          </p:cNvSpPr>
          <p:nvPr>
            <p:ph type="title"/>
          </p:nvPr>
        </p:nvSpPr>
        <p:spPr>
          <a:xfrm>
            <a:off x="723900" y="681037"/>
            <a:ext cx="10515600" cy="1325563"/>
          </a:xfrm>
        </p:spPr>
        <p:txBody>
          <a:bodyPr/>
          <a:lstStyle/>
          <a:p>
            <a:pPr algn="ctr"/>
            <a:r>
              <a:rPr lang="en-US" dirty="0"/>
              <a:t>DRONES ARE DESIGNED TO DO AN ABUNDANCE OF JOBS</a:t>
            </a:r>
          </a:p>
        </p:txBody>
      </p:sp>
      <p:pic>
        <p:nvPicPr>
          <p:cNvPr id="4" name="Content Placeholder 3">
            <a:extLst>
              <a:ext uri="{FF2B5EF4-FFF2-40B4-BE49-F238E27FC236}">
                <a16:creationId xmlns:a16="http://schemas.microsoft.com/office/drawing/2014/main" id="{75E17406-FF1A-1670-31B1-8D401EA8234B}"/>
              </a:ext>
            </a:extLst>
          </p:cNvPr>
          <p:cNvPicPr>
            <a:picLocks noGrp="1" noChangeAspect="1"/>
          </p:cNvPicPr>
          <p:nvPr>
            <p:ph idx="1"/>
          </p:nvPr>
        </p:nvPicPr>
        <p:blipFill>
          <a:blip r:embed="rId2"/>
          <a:stretch>
            <a:fillRect/>
          </a:stretch>
        </p:blipFill>
        <p:spPr>
          <a:xfrm>
            <a:off x="2948600" y="2173291"/>
            <a:ext cx="6294799" cy="4196533"/>
          </a:xfrm>
          <a:prstGeom prst="rect">
            <a:avLst/>
          </a:prstGeom>
        </p:spPr>
      </p:pic>
    </p:spTree>
    <p:extLst>
      <p:ext uri="{BB962C8B-B14F-4D97-AF65-F5344CB8AC3E}">
        <p14:creationId xmlns:p14="http://schemas.microsoft.com/office/powerpoint/2010/main" val="3366283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Text Box 6">
            <a:extLst>
              <a:ext uri="{FF2B5EF4-FFF2-40B4-BE49-F238E27FC236}">
                <a16:creationId xmlns:a16="http://schemas.microsoft.com/office/drawing/2014/main" id="{CC655CC8-2335-46B4-9519-CD44B2E5B0DB}"/>
              </a:ext>
            </a:extLst>
          </p:cNvPr>
          <p:cNvSpPr txBox="1">
            <a:spLocks noChangeArrowheads="1"/>
          </p:cNvSpPr>
          <p:nvPr/>
        </p:nvSpPr>
        <p:spPr bwMode="auto">
          <a:xfrm>
            <a:off x="436012" y="921943"/>
            <a:ext cx="3826667" cy="4401205"/>
          </a:xfrm>
          <a:prstGeom prst="rect">
            <a:avLst/>
          </a:prstGeom>
          <a:noFill/>
          <a:ln w="9525">
            <a:noFill/>
            <a:miter lim="800000"/>
            <a:headEnd/>
            <a:tailEnd/>
          </a:ln>
          <a:effectLst>
            <a:outerShdw dist="35921" dir="2700000" algn="ctr" rotWithShape="0">
              <a:schemeClr val="bg2"/>
            </a:outerShdw>
          </a:effectLst>
        </p:spPr>
        <p:txBody>
          <a:bodyPr wrap="square">
            <a:spAutoFit/>
          </a:bodyPr>
          <a:lstStyle/>
          <a:p>
            <a:pPr>
              <a:defRPr/>
            </a:pPr>
            <a:r>
              <a:rPr lang="en-US" sz="2800" b="1" dirty="0">
                <a:effectLst>
                  <a:outerShdw blurRad="38100" dist="38100" dir="2700000" algn="tl">
                    <a:srgbClr val="000000">
                      <a:alpha val="43137"/>
                    </a:srgbClr>
                  </a:outerShdw>
                </a:effectLst>
              </a:rPr>
              <a:t>Micro air vehicles, like the </a:t>
            </a:r>
            <a:r>
              <a:rPr lang="en-US" sz="2800" b="1" dirty="0" err="1">
                <a:effectLst>
                  <a:outerShdw blurRad="38100" dist="38100" dir="2700000" algn="tl">
                    <a:srgbClr val="000000">
                      <a:alpha val="43137"/>
                    </a:srgbClr>
                  </a:outerShdw>
                </a:effectLst>
              </a:rPr>
              <a:t>Darpa</a:t>
            </a:r>
            <a:r>
              <a:rPr lang="en-US" sz="2800" b="1" dirty="0">
                <a:effectLst>
                  <a:outerShdw blurRad="38100" dist="38100" dir="2700000" algn="tl">
                    <a:srgbClr val="000000">
                      <a:alpha val="43137"/>
                    </a:srgbClr>
                  </a:outerShdw>
                </a:effectLst>
              </a:rPr>
              <a:t> Black Widow weighs 3 ounces.  Payload comprised a color video camera and downlink and includes other stability augmentation and flight data sensors.</a:t>
            </a:r>
          </a:p>
        </p:txBody>
      </p:sp>
      <p:pic>
        <p:nvPicPr>
          <p:cNvPr id="31750" name="Picture 6">
            <a:extLst>
              <a:ext uri="{FF2B5EF4-FFF2-40B4-BE49-F238E27FC236}">
                <a16:creationId xmlns:a16="http://schemas.microsoft.com/office/drawing/2014/main" id="{283C2A75-1447-4A5E-A9A8-12BD27DE2664}"/>
              </a:ext>
            </a:extLst>
          </p:cNvPr>
          <p:cNvPicPr>
            <a:picLocks noChangeAspect="1" noChangeArrowheads="1"/>
          </p:cNvPicPr>
          <p:nvPr/>
        </p:nvPicPr>
        <p:blipFill>
          <a:blip r:embed="rId2"/>
          <a:srcRect/>
          <a:stretch>
            <a:fillRect/>
          </a:stretch>
        </p:blipFill>
        <p:spPr bwMode="auto">
          <a:xfrm>
            <a:off x="4870451" y="1043880"/>
            <a:ext cx="6651625" cy="34893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1">
            <a:extLst>
              <a:ext uri="{FF2B5EF4-FFF2-40B4-BE49-F238E27FC236}">
                <a16:creationId xmlns:a16="http://schemas.microsoft.com/office/drawing/2014/main" id="{156CBD98-291B-44E3-A3CD-EE1FBA6214E9}"/>
              </a:ext>
            </a:extLst>
          </p:cNvPr>
          <p:cNvPicPr>
            <a:picLocks noChangeAspect="1" noChangeArrowheads="1"/>
          </p:cNvPicPr>
          <p:nvPr/>
        </p:nvPicPr>
        <p:blipFill>
          <a:blip r:embed="rId2"/>
          <a:srcRect/>
          <a:stretch>
            <a:fillRect/>
          </a:stretch>
        </p:blipFill>
        <p:spPr bwMode="auto">
          <a:xfrm>
            <a:off x="153195" y="631033"/>
            <a:ext cx="6116637" cy="45767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7" name="Text Box 6">
            <a:extLst>
              <a:ext uri="{FF2B5EF4-FFF2-40B4-BE49-F238E27FC236}">
                <a16:creationId xmlns:a16="http://schemas.microsoft.com/office/drawing/2014/main" id="{FF693081-6BC1-43AE-A82B-044EB6A2339A}"/>
              </a:ext>
            </a:extLst>
          </p:cNvPr>
          <p:cNvSpPr txBox="1">
            <a:spLocks noChangeArrowheads="1"/>
          </p:cNvSpPr>
          <p:nvPr/>
        </p:nvSpPr>
        <p:spPr bwMode="auto">
          <a:xfrm>
            <a:off x="6822280" y="1787526"/>
            <a:ext cx="4050508" cy="2554545"/>
          </a:xfrm>
          <a:prstGeom prst="rect">
            <a:avLst/>
          </a:prstGeom>
          <a:noFill/>
          <a:ln w="9525">
            <a:noFill/>
            <a:miter lim="800000"/>
            <a:headEnd/>
            <a:tailEnd/>
          </a:ln>
          <a:effectLst>
            <a:outerShdw dist="35921" dir="2700000" algn="ctr" rotWithShape="0">
              <a:schemeClr val="bg2"/>
            </a:outerShdw>
          </a:effectLst>
        </p:spPr>
        <p:txBody>
          <a:bodyPr wrap="square">
            <a:spAutoFit/>
          </a:bodyPr>
          <a:lstStyle/>
          <a:p>
            <a:pPr>
              <a:defRPr/>
            </a:pPr>
            <a:r>
              <a:rPr lang="en-US" sz="3200" b="1" dirty="0"/>
              <a:t>The </a:t>
            </a:r>
            <a:r>
              <a:rPr lang="en-US" sz="3200" b="1" dirty="0" err="1"/>
              <a:t>DelFly</a:t>
            </a:r>
            <a:r>
              <a:rPr lang="en-US" sz="3200" b="1" dirty="0"/>
              <a:t> Micro Air Vehicle weighs less than 3 </a:t>
            </a:r>
            <a:r>
              <a:rPr lang="en-US" sz="3200" b="1" u="sng" dirty="0"/>
              <a:t>grams</a:t>
            </a:r>
            <a:r>
              <a:rPr lang="en-US" sz="3200" b="1" dirty="0"/>
              <a:t> including camera and transmitter!</a:t>
            </a:r>
            <a:endParaRPr lang="en-US" sz="3200" b="1" dirty="0">
              <a:effectLst>
                <a:outerShdw blurRad="38100" dist="38100" dir="2700000" algn="tl">
                  <a:srgbClr val="000000">
                    <a:alpha val="43137"/>
                  </a:srgbClr>
                </a:outerShdw>
              </a:effectLs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41" name="Picture 9">
            <a:extLst>
              <a:ext uri="{FF2B5EF4-FFF2-40B4-BE49-F238E27FC236}">
                <a16:creationId xmlns:a16="http://schemas.microsoft.com/office/drawing/2014/main" id="{C6670ECA-FEE3-45FE-9510-2338DD49653E}"/>
              </a:ext>
            </a:extLst>
          </p:cNvPr>
          <p:cNvPicPr>
            <a:picLocks noChangeAspect="1" noChangeArrowheads="1"/>
          </p:cNvPicPr>
          <p:nvPr/>
        </p:nvPicPr>
        <p:blipFill>
          <a:blip r:embed="rId2"/>
          <a:srcRect/>
          <a:stretch>
            <a:fillRect/>
          </a:stretch>
        </p:blipFill>
        <p:spPr bwMode="auto">
          <a:xfrm>
            <a:off x="1743075" y="506413"/>
            <a:ext cx="8705850" cy="47767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18438" name="Text Box 6">
            <a:extLst>
              <a:ext uri="{FF2B5EF4-FFF2-40B4-BE49-F238E27FC236}">
                <a16:creationId xmlns:a16="http://schemas.microsoft.com/office/drawing/2014/main" id="{F0CFC87A-E48B-494A-92F8-93402CE6249C}"/>
              </a:ext>
            </a:extLst>
          </p:cNvPr>
          <p:cNvSpPr txBox="1">
            <a:spLocks noChangeArrowheads="1"/>
          </p:cNvSpPr>
          <p:nvPr/>
        </p:nvSpPr>
        <p:spPr bwMode="auto">
          <a:xfrm>
            <a:off x="3462337" y="1174751"/>
            <a:ext cx="5267325" cy="1077912"/>
          </a:xfrm>
          <a:prstGeom prst="rect">
            <a:avLst/>
          </a:prstGeom>
          <a:noFill/>
          <a:ln w="9525">
            <a:noFill/>
            <a:miter lim="800000"/>
            <a:headEnd/>
            <a:tailEnd/>
          </a:ln>
          <a:effectLst>
            <a:outerShdw dist="35921" dir="2700000" algn="ctr" rotWithShape="0">
              <a:schemeClr val="bg2"/>
            </a:outerShdw>
          </a:effectLst>
        </p:spPr>
        <p:txBody>
          <a:bodyPr>
            <a:spAutoFit/>
          </a:bodyPr>
          <a:lstStyle/>
          <a:p>
            <a:pPr algn="ctr">
              <a:defRPr/>
            </a:pPr>
            <a:r>
              <a:rPr lang="en-US" sz="3200" b="1" dirty="0">
                <a:effectLst>
                  <a:outerShdw blurRad="38100" dist="38100" dir="2700000" algn="tl">
                    <a:srgbClr val="000000">
                      <a:alpha val="43137"/>
                    </a:srgbClr>
                  </a:outerShdw>
                </a:effectLst>
              </a:rPr>
              <a:t>NASA Helios High Altitude Long Endurance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Text Box 6">
            <a:extLst>
              <a:ext uri="{FF2B5EF4-FFF2-40B4-BE49-F238E27FC236}">
                <a16:creationId xmlns:a16="http://schemas.microsoft.com/office/drawing/2014/main" id="{C3210552-D868-4D54-804E-04CB87F6A43E}"/>
              </a:ext>
            </a:extLst>
          </p:cNvPr>
          <p:cNvSpPr txBox="1">
            <a:spLocks noChangeArrowheads="1"/>
          </p:cNvSpPr>
          <p:nvPr/>
        </p:nvSpPr>
        <p:spPr bwMode="auto">
          <a:xfrm>
            <a:off x="5191125" y="6127751"/>
            <a:ext cx="858838" cy="366713"/>
          </a:xfrm>
          <a:prstGeom prst="rect">
            <a:avLst/>
          </a:prstGeom>
          <a:noFill/>
          <a:ln w="9525">
            <a:noFill/>
            <a:miter lim="800000"/>
            <a:headEnd/>
            <a:tailEnd/>
          </a:ln>
          <a:effectLst>
            <a:outerShdw dist="35921" dir="2700000" algn="ctr" rotWithShape="0">
              <a:schemeClr val="bg2"/>
            </a:outerShdw>
          </a:effectLst>
        </p:spPr>
        <p:txBody>
          <a:bodyPr>
            <a:spAutoFit/>
          </a:bodyPr>
          <a:lstStyle/>
          <a:p>
            <a:pPr algn="ctr">
              <a:defRPr/>
            </a:pPr>
            <a:r>
              <a:rPr lang="en-US"/>
              <a:t>Helios</a:t>
            </a:r>
          </a:p>
        </p:txBody>
      </p:sp>
      <p:pic>
        <p:nvPicPr>
          <p:cNvPr id="57346" name="Picture 2">
            <a:extLst>
              <a:ext uri="{FF2B5EF4-FFF2-40B4-BE49-F238E27FC236}">
                <a16:creationId xmlns:a16="http://schemas.microsoft.com/office/drawing/2014/main" id="{D3C105B4-0DC1-4855-9D1D-70CB9B7294BF}"/>
              </a:ext>
            </a:extLst>
          </p:cNvPr>
          <p:cNvPicPr>
            <a:picLocks noChangeAspect="1" noChangeArrowheads="1"/>
          </p:cNvPicPr>
          <p:nvPr/>
        </p:nvPicPr>
        <p:blipFill>
          <a:blip r:embed="rId2"/>
          <a:srcRect/>
          <a:stretch>
            <a:fillRect/>
          </a:stretch>
        </p:blipFill>
        <p:spPr bwMode="auto">
          <a:xfrm>
            <a:off x="957263" y="152401"/>
            <a:ext cx="10051255" cy="526970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cxnSp>
        <p:nvCxnSpPr>
          <p:cNvPr id="31748" name="Straight Arrow Connector 7">
            <a:extLst>
              <a:ext uri="{FF2B5EF4-FFF2-40B4-BE49-F238E27FC236}">
                <a16:creationId xmlns:a16="http://schemas.microsoft.com/office/drawing/2014/main" id="{C174CC67-8044-533B-62DB-FDAF8C6B4127}"/>
              </a:ext>
            </a:extLst>
          </p:cNvPr>
          <p:cNvCxnSpPr>
            <a:cxnSpLocks noChangeShapeType="1"/>
          </p:cNvCxnSpPr>
          <p:nvPr/>
        </p:nvCxnSpPr>
        <p:spPr bwMode="auto">
          <a:xfrm>
            <a:off x="2838450" y="2143125"/>
            <a:ext cx="6286500" cy="19050"/>
          </a:xfrm>
          <a:prstGeom prst="straightConnector1">
            <a:avLst/>
          </a:prstGeom>
          <a:noFill/>
          <a:ln w="19050" algn="ctr">
            <a:solidFill>
              <a:srgbClr val="FF0000"/>
            </a:solidFill>
            <a:round/>
            <a:headEnd type="arrow" w="med" len="med"/>
            <a:tailEnd type="arrow" w="med" len="med"/>
          </a:ln>
          <a:extLst>
            <a:ext uri="{909E8E84-426E-40DD-AFC4-6F175D3DCCD1}">
              <a14:hiddenFill xmlns:a14="http://schemas.microsoft.com/office/drawing/2010/main">
                <a:noFill/>
              </a14:hiddenFill>
            </a:ext>
          </a:extLst>
        </p:spPr>
      </p:cxnSp>
      <p:sp>
        <p:nvSpPr>
          <p:cNvPr id="9" name="TextBox 8">
            <a:extLst>
              <a:ext uri="{FF2B5EF4-FFF2-40B4-BE49-F238E27FC236}">
                <a16:creationId xmlns:a16="http://schemas.microsoft.com/office/drawing/2014/main" id="{0D98F60F-81DE-493D-A63B-F38A60FB1512}"/>
              </a:ext>
            </a:extLst>
          </p:cNvPr>
          <p:cNvSpPr txBox="1"/>
          <p:nvPr/>
        </p:nvSpPr>
        <p:spPr>
          <a:xfrm>
            <a:off x="5600700" y="1800225"/>
            <a:ext cx="1014830" cy="369332"/>
          </a:xfrm>
          <a:prstGeom prst="rect">
            <a:avLst/>
          </a:prstGeom>
          <a:noFill/>
        </p:spPr>
        <p:txBody>
          <a:bodyPr wrap="none">
            <a:spAutoFit/>
          </a:bodyPr>
          <a:lstStyle/>
          <a:p>
            <a:pPr>
              <a:defRPr/>
            </a:pPr>
            <a:r>
              <a:rPr lang="en-US" b="1" dirty="0">
                <a:solidFill>
                  <a:srgbClr val="FF0000"/>
                </a:solidFill>
                <a:effectLst>
                  <a:outerShdw blurRad="38100" dist="38100" dir="2700000" algn="tl">
                    <a:srgbClr val="000000">
                      <a:alpha val="43137"/>
                    </a:srgbClr>
                  </a:outerShdw>
                </a:effectLst>
              </a:rPr>
              <a:t>247 feet</a:t>
            </a:r>
          </a:p>
        </p:txBody>
      </p:sp>
      <p:sp>
        <p:nvSpPr>
          <p:cNvPr id="10" name="TextBox 9">
            <a:extLst>
              <a:ext uri="{FF2B5EF4-FFF2-40B4-BE49-F238E27FC236}">
                <a16:creationId xmlns:a16="http://schemas.microsoft.com/office/drawing/2014/main" id="{82F8D300-F06B-4630-BD86-AD0309FBE2CA}"/>
              </a:ext>
            </a:extLst>
          </p:cNvPr>
          <p:cNvSpPr txBox="1"/>
          <p:nvPr/>
        </p:nvSpPr>
        <p:spPr>
          <a:xfrm>
            <a:off x="3114676" y="4391026"/>
            <a:ext cx="2800575" cy="646331"/>
          </a:xfrm>
          <a:prstGeom prst="rect">
            <a:avLst/>
          </a:prstGeom>
          <a:noFill/>
        </p:spPr>
        <p:txBody>
          <a:bodyPr wrap="none">
            <a:spAutoFit/>
          </a:bodyPr>
          <a:lstStyle/>
          <a:p>
            <a:pPr defTabSz="400050">
              <a:tabLst>
                <a:tab pos="1371600" algn="l"/>
              </a:tabLst>
              <a:defRPr/>
            </a:pPr>
            <a:r>
              <a:rPr lang="en-US" b="1" dirty="0"/>
              <a:t>    </a:t>
            </a:r>
            <a:r>
              <a:rPr lang="en-US" b="1" dirty="0">
                <a:solidFill>
                  <a:srgbClr val="FFFF00"/>
                </a:solidFill>
                <a:effectLst>
                  <a:outerShdw blurRad="38100" dist="38100" dir="2700000" algn="tl">
                    <a:srgbClr val="000000"/>
                  </a:outerShdw>
                </a:effectLst>
              </a:rPr>
              <a:t>Boeing 747 	= 194 feet</a:t>
            </a:r>
          </a:p>
          <a:p>
            <a:pPr defTabSz="400050">
              <a:tabLst>
                <a:tab pos="1371600" algn="l"/>
              </a:tabLst>
              <a:defRPr/>
            </a:pPr>
            <a:r>
              <a:rPr lang="en-US" b="1" dirty="0">
                <a:solidFill>
                  <a:srgbClr val="FFFF00"/>
                </a:solidFill>
                <a:effectLst>
                  <a:outerShdw blurRad="38100" dist="38100" dir="2700000" algn="tl">
                    <a:srgbClr val="000000"/>
                  </a:outerShdw>
                </a:effectLst>
              </a:rPr>
              <a:t>Lockheed C5 	= 220 feet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2595B36E21B1446BEF02EDF6A5CCE80" ma:contentTypeVersion="16" ma:contentTypeDescription="Create a new document." ma:contentTypeScope="" ma:versionID="cb3f038269a04c3b2e92b0c01195ebc2">
  <xsd:schema xmlns:xsd="http://www.w3.org/2001/XMLSchema" xmlns:xs="http://www.w3.org/2001/XMLSchema" xmlns:p="http://schemas.microsoft.com/office/2006/metadata/properties" xmlns:ns2="ccac55a5-58e7-4cfd-80ed-2691a1bce1d6" xmlns:ns3="2375ba19-772d-4d13-94f5-7dbbc4c4ecf9" targetNamespace="http://schemas.microsoft.com/office/2006/metadata/properties" ma:root="true" ma:fieldsID="4f0a95fd0c9091c32ffa05e97010d4ef" ns2:_="" ns3:_="">
    <xsd:import namespace="ccac55a5-58e7-4cfd-80ed-2691a1bce1d6"/>
    <xsd:import namespace="2375ba19-772d-4d13-94f5-7dbbc4c4ecf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OCR" minOccurs="0"/>
                <xsd:element ref="ns2:MediaServiceGenerationTime" minOccurs="0"/>
                <xsd:element ref="ns2:MediaServiceEventHashCode" minOccurs="0"/>
                <xsd:element ref="ns2:MediaServiceDateTaken" minOccurs="0"/>
                <xsd:element ref="ns2:MediaServiceSearchProperties" minOccurs="0"/>
                <xsd:element ref="ns2:ProgramManagmentTimeline"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ac55a5-58e7-4cfd-80ed-2691a1bce1d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1286ec34-a2ae-4ac6-b6b4-0b3167cce8d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dexed="true" ma:internalName="MediaServiceDateTaken" ma:readOnly="true">
      <xsd:simpleType>
        <xsd:restriction base="dms:Text"/>
      </xsd:simpleType>
    </xsd:element>
    <xsd:element name="MediaServiceSearchProperties" ma:index="20" nillable="true" ma:displayName="MediaServiceSearchProperties" ma:hidden="true" ma:internalName="MediaServiceSearchProperties" ma:readOnly="true">
      <xsd:simpleType>
        <xsd:restriction base="dms:Note"/>
      </xsd:simpleType>
    </xsd:element>
    <xsd:element name="ProgramManagmentTimeline" ma:index="21" nillable="true" ma:displayName="Program Managment Timeline" ma:format="Dropdown" ma:internalName="ProgramManagmentTimeline">
      <xsd:simpleType>
        <xsd:restriction base="dms:Text">
          <xsd:maxLength value="255"/>
        </xsd:restriction>
      </xsd:simpleType>
    </xsd:element>
    <xsd:element name="MediaServiceLocation" ma:index="22" nillable="true" ma:displayName="Location" ma:indexed="true" ma:internalName="MediaServiceLocatio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2375ba19-772d-4d13-94f5-7dbbc4c4ecf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45060e82-c821-4056-90ef-600aab9d78e6}" ma:internalName="TaxCatchAll" ma:showField="CatchAllData" ma:web="2375ba19-772d-4d13-94f5-7dbbc4c4ecf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2375ba19-772d-4d13-94f5-7dbbc4c4ecf9" xsi:nil="true"/>
    <lcf76f155ced4ddcb4097134ff3c332f xmlns="ccac55a5-58e7-4cfd-80ed-2691a1bce1d6">
      <Terms xmlns="http://schemas.microsoft.com/office/infopath/2007/PartnerControls"/>
    </lcf76f155ced4ddcb4097134ff3c332f>
    <ProgramManagmentTimeline xmlns="ccac55a5-58e7-4cfd-80ed-2691a1bce1d6" xsi:nil="true"/>
  </documentManagement>
</p:properties>
</file>

<file path=customXml/itemProps1.xml><?xml version="1.0" encoding="utf-8"?>
<ds:datastoreItem xmlns:ds="http://schemas.openxmlformats.org/officeDocument/2006/customXml" ds:itemID="{B13473B2-FB12-483B-B6C3-383A3A42BFF7}"/>
</file>

<file path=customXml/itemProps2.xml><?xml version="1.0" encoding="utf-8"?>
<ds:datastoreItem xmlns:ds="http://schemas.openxmlformats.org/officeDocument/2006/customXml" ds:itemID="{CD76A858-D704-4517-8612-952D4F514F2B}"/>
</file>

<file path=customXml/itemProps3.xml><?xml version="1.0" encoding="utf-8"?>
<ds:datastoreItem xmlns:ds="http://schemas.openxmlformats.org/officeDocument/2006/customXml" ds:itemID="{4BBAB2DF-0A3D-466B-84B2-7CBBAD9CED34}"/>
</file>

<file path=docMetadata/LabelInfo.xml><?xml version="1.0" encoding="utf-8"?>
<clbl:labelList xmlns:clbl="http://schemas.microsoft.com/office/2020/mipLabelMetadata">
  <clbl:label id="{ec37a091-b9a6-47e5-98d0-903d4a419203}" enabled="0" method="" siteId="{ec37a091-b9a6-47e5-98d0-903d4a419203}" removed="1"/>
</clbl:labelList>
</file>

<file path=docProps/app.xml><?xml version="1.0" encoding="utf-8"?>
<Properties xmlns="http://schemas.openxmlformats.org/officeDocument/2006/extended-properties" xmlns:vt="http://schemas.openxmlformats.org/officeDocument/2006/docPropsVTypes">
  <Template/>
  <TotalTime>228</TotalTime>
  <Words>682</Words>
  <Application>Microsoft Office PowerPoint</Application>
  <PresentationFormat>Widescreen</PresentationFormat>
  <Paragraphs>126</Paragraphs>
  <Slides>21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Aptos</vt:lpstr>
      <vt:lpstr>Aptos Display</vt:lpstr>
      <vt:lpstr>Arial</vt:lpstr>
      <vt:lpstr>Symbol</vt:lpstr>
      <vt:lpstr>Times New Roman</vt:lpstr>
      <vt:lpstr>Wingdings</vt:lpstr>
      <vt:lpstr>Office Theme</vt:lpstr>
      <vt:lpstr>MHA Nation Drones Camp 2025</vt:lpstr>
      <vt:lpstr>PowerPoint Presentation</vt:lpstr>
      <vt:lpstr>FAA Defines a UAS/Drone as:</vt:lpstr>
      <vt:lpstr>Why Drones or UAS?</vt:lpstr>
      <vt:lpstr>DRONES ARE DESIGNED TO DO AN ABUNDANCE OF JOBS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Military Uses</vt:lpstr>
      <vt:lpstr>Civil Uses</vt:lpstr>
      <vt:lpstr>Civil Uses </vt:lpstr>
      <vt:lpstr>Drone Safety</vt:lpstr>
      <vt:lpstr>Drone Safety</vt:lpstr>
      <vt:lpstr>LET’S GO HAVE FUN!!!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Hoffman, Emily</dc:creator>
  <cp:lastModifiedBy>Amanda Brandt</cp:lastModifiedBy>
  <cp:revision>8</cp:revision>
  <dcterms:created xsi:type="dcterms:W3CDTF">2024-07-01T17:20:35Z</dcterms:created>
  <dcterms:modified xsi:type="dcterms:W3CDTF">2025-06-02T13:42:51Z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0x010100C2595B36E21B1446BEF02EDF6A5CCE80</vt:lpwstr>
  </property>
</Properties>
</file>